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8"/>
  </p:notesMasterIdLst>
  <p:handoutMasterIdLst>
    <p:handoutMasterId r:id="rId9"/>
  </p:handoutMasterIdLst>
  <p:sldIdLst>
    <p:sldId id="256" r:id="rId2"/>
    <p:sldId id="276" r:id="rId3"/>
    <p:sldId id="279" r:id="rId4"/>
    <p:sldId id="277" r:id="rId5"/>
    <p:sldId id="280" r:id="rId6"/>
    <p:sldId id="274" r:id="rId7"/>
  </p:sldIdLst>
  <p:sldSz cx="12192000" cy="6858000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7B2"/>
    <a:srgbClr val="C4DAEE"/>
    <a:srgbClr val="629DD1"/>
    <a:srgbClr val="EEF5FC"/>
    <a:srgbClr val="AC0000"/>
    <a:srgbClr val="D6B36C"/>
    <a:srgbClr val="4A8EF2"/>
    <a:srgbClr val="297FD5"/>
    <a:srgbClr val="D26C2E"/>
    <a:srgbClr val="234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0" autoAdjust="0"/>
    <p:restoredTop sz="73009" autoAdjust="0"/>
  </p:normalViewPr>
  <p:slideViewPr>
    <p:cSldViewPr snapToGrid="0" showGuides="1">
      <p:cViewPr varScale="1">
        <p:scale>
          <a:sx n="84" d="100"/>
          <a:sy n="84" d="100"/>
        </p:scale>
        <p:origin x="-1848" y="-90"/>
      </p:cViewPr>
      <p:guideLst>
        <p:guide orient="horz" pos="25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98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4B0AC-89BD-4680-B134-96A98EEB2C3B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81F6D-8A76-448C-9801-7B71C3B73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91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4" cy="498852"/>
          </a:xfrm>
          <a:prstGeom prst="rect">
            <a:avLst/>
          </a:prstGeom>
        </p:spPr>
        <p:txBody>
          <a:bodyPr vert="horz" lIns="91832" tIns="45916" rIns="91832" bIns="459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4" cy="498852"/>
          </a:xfrm>
          <a:prstGeom prst="rect">
            <a:avLst/>
          </a:prstGeom>
        </p:spPr>
        <p:txBody>
          <a:bodyPr vert="horz" lIns="91832" tIns="45916" rIns="91832" bIns="45916" rtlCol="0"/>
          <a:lstStyle>
            <a:lvl1pPr algn="r">
              <a:defRPr sz="1200"/>
            </a:lvl1pPr>
          </a:lstStyle>
          <a:p>
            <a:fld id="{C68EE955-8B16-4419-AB7B-F4BFE270F658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2" tIns="45916" rIns="91832" bIns="459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4"/>
            <a:ext cx="5448300" cy="3914865"/>
          </a:xfrm>
          <a:prstGeom prst="rect">
            <a:avLst/>
          </a:prstGeom>
        </p:spPr>
        <p:txBody>
          <a:bodyPr vert="horz" lIns="91832" tIns="45916" rIns="91832" bIns="459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4" cy="498851"/>
          </a:xfrm>
          <a:prstGeom prst="rect">
            <a:avLst/>
          </a:prstGeom>
        </p:spPr>
        <p:txBody>
          <a:bodyPr vert="horz" lIns="91832" tIns="45916" rIns="91832" bIns="459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4" cy="498851"/>
          </a:xfrm>
          <a:prstGeom prst="rect">
            <a:avLst/>
          </a:prstGeom>
        </p:spPr>
        <p:txBody>
          <a:bodyPr vert="horz" lIns="91832" tIns="45916" rIns="91832" bIns="45916" rtlCol="0" anchor="b"/>
          <a:lstStyle>
            <a:lvl1pPr algn="r">
              <a:defRPr sz="1200"/>
            </a:lvl1pPr>
          </a:lstStyle>
          <a:p>
            <a:fld id="{0B815F27-2119-49C1-92D2-01C6AE37C5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91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950" y="292100"/>
            <a:ext cx="6610350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8695" y="4166475"/>
            <a:ext cx="6328905" cy="535963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186538">
              <a:spcBef>
                <a:spcPct val="0"/>
              </a:spcBef>
            </a:pPr>
            <a:endParaRPr lang="ru-RU" alt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5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15F27-2119-49C1-92D2-01C6AE37C51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1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15F27-2119-49C1-92D2-01C6AE37C51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16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15F27-2119-49C1-92D2-01C6AE37C51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13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15F27-2119-49C1-92D2-01C6AE37C51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13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0EC8F8-D950-423A-8C51-B2698CB08107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240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32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7E3FB8-8097-4F18-8F6F-B8447154C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5925C1-9398-4D78-B3FA-603FEC04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35CD0C-567D-4111-8556-E65FE489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05311D-0893-4DE4-8B79-4C9B439736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22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2982" y="93122"/>
            <a:ext cx="768052" cy="758142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 flipV="1">
            <a:off x="1145219" y="79901"/>
            <a:ext cx="0" cy="7723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1189606" y="0"/>
            <a:ext cx="10966882" cy="851264"/>
          </a:xfrm>
          <a:prstGeom prst="rect">
            <a:avLst/>
          </a:prstGeom>
          <a:solidFill>
            <a:srgbClr val="EE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6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50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3"/>
          <a:stretch/>
        </p:blipFill>
        <p:spPr>
          <a:xfrm>
            <a:off x="-9872" y="0"/>
            <a:ext cx="1221668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9" y="0"/>
            <a:ext cx="11181719" cy="679268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420262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9" b="4919"/>
          <a:stretch/>
        </p:blipFill>
        <p:spPr>
          <a:xfrm>
            <a:off x="0" y="4058"/>
            <a:ext cx="12250294" cy="68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3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786"/>
          <a:stretch/>
        </p:blipFill>
        <p:spPr>
          <a:xfrm flipV="1">
            <a:off x="0" y="0"/>
            <a:ext cx="12192000" cy="316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0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786"/>
          <a:stretch/>
        </p:blipFill>
        <p:spPr>
          <a:xfrm flipV="1">
            <a:off x="0" y="0"/>
            <a:ext cx="12192000" cy="31693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398BF2-E8D2-42BA-858B-70AEE11A7F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66700"/>
            <a:ext cx="198755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49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86785"/>
            <a:ext cx="12192000" cy="483021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3240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" y="-2305"/>
            <a:ext cx="12192000" cy="6860306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7286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86" r:id="rId2"/>
    <p:sldLayoutId id="2147483717" r:id="rId3"/>
    <p:sldLayoutId id="2147483718" r:id="rId4"/>
    <p:sldLayoutId id="2147483719" r:id="rId5"/>
    <p:sldLayoutId id="2147483720" r:id="rId6"/>
    <p:sldLayoutId id="2147483770" r:id="rId7"/>
    <p:sldLayoutId id="2147483792" r:id="rId8"/>
    <p:sldLayoutId id="2147483722" r:id="rId9"/>
    <p:sldLayoutId id="214748379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kern="1200" cap="none" spc="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 cap="none" spc="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 cap="none" spc="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 cap="none" spc="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 cap="none" spc="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-1" y="6137785"/>
            <a:ext cx="12192000" cy="6619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сентября 202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sz="1333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Заголовок 2"/>
          <p:cNvSpPr txBox="1">
            <a:spLocks/>
          </p:cNvSpPr>
          <p:nvPr/>
        </p:nvSpPr>
        <p:spPr bwMode="auto">
          <a:xfrm>
            <a:off x="632178" y="2230154"/>
            <a:ext cx="11187289" cy="267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267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медицинской помощи детям  </a:t>
            </a:r>
          </a:p>
          <a:p>
            <a:pPr algn="ctr"/>
            <a:r>
              <a:rPr lang="ru-RU" sz="4267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проведения летней оздоровительной кампании  202</a:t>
            </a:r>
            <a:r>
              <a:rPr lang="en-US" sz="4267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267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года</a:t>
            </a:r>
            <a:endParaRPr lang="ru-RU" sz="4267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313144" y="4651024"/>
            <a:ext cx="6720255" cy="15691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министра-начальник управления организации здравоохранения министерства здравоохранения 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Архангельской области 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Русинова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Татьяна Валерьевна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5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92100"/>
            <a:ext cx="11853863" cy="48418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2091" y="3135086"/>
            <a:ext cx="11135178" cy="926275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297F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Постановление Правительства Архангельской области от 2</a:t>
            </a:r>
            <a:r>
              <a:rPr lang="en-US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7</a:t>
            </a:r>
            <a:r>
              <a:rPr lang="ru-RU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.12.202</a:t>
            </a:r>
            <a:r>
              <a:rPr lang="en-US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ru-RU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 № 1</a:t>
            </a:r>
            <a:r>
              <a:rPr lang="en-US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355</a:t>
            </a:r>
            <a:r>
              <a:rPr lang="ru-RU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lang="ru-RU" sz="1600" dirty="0" err="1" smtClean="0">
                <a:latin typeface="Cambria" panose="02040503050406030204" pitchFamily="18" charset="0"/>
                <a:cs typeface="Arial" panose="020B0604020202020204" pitchFamily="34" charset="0"/>
              </a:rPr>
              <a:t>пп</a:t>
            </a:r>
            <a:r>
              <a:rPr lang="ru-RU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 «Об утверждении Территориальной программы государственных гарантий бесплатного оказания гражданам медицинской помощи в Архангельской области</a:t>
            </a:r>
            <a:r>
              <a:rPr lang="ru-RU" sz="1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на 202</a:t>
            </a:r>
            <a:r>
              <a:rPr lang="en-US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4</a:t>
            </a:r>
            <a:r>
              <a:rPr lang="ru-RU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 г. и на плановый период 2025 и 2026 г.» (с изменениями от 01.04.2024)</a:t>
            </a:r>
            <a:endParaRPr lang="ru-RU" sz="16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2091" y="983411"/>
            <a:ext cx="11135178" cy="897147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297F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Cambria" panose="02040503050406030204" pitchFamily="18" charset="0"/>
                <a:cs typeface="Arial" panose="020B0604020202020204" pitchFamily="34" charset="0"/>
              </a:rPr>
              <a:t>Приказ Минздрава России от 13.06.2018 № 327н «Об утверждении порядка оказания медицинской помощи несовершеннолетним в период оздоровления и организованного отдыха»</a:t>
            </a:r>
            <a:endParaRPr lang="ru-RU" sz="16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2091" y="5331125"/>
            <a:ext cx="11135178" cy="1086928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297F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Cambria" panose="02040503050406030204" pitchFamily="18" charset="0"/>
              </a:rPr>
              <a:t>Алгоритм </a:t>
            </a:r>
            <a:r>
              <a:rPr lang="ru-RU" sz="1600" dirty="0">
                <a:latin typeface="Cambria" panose="02040503050406030204" pitchFamily="18" charset="0"/>
              </a:rPr>
              <a:t>взаимодействия между </a:t>
            </a:r>
            <a:r>
              <a:rPr lang="ru-RU" sz="1600" dirty="0" smtClean="0">
                <a:latin typeface="Cambria" panose="02040503050406030204" pitchFamily="18" charset="0"/>
              </a:rPr>
              <a:t>организациями </a:t>
            </a:r>
            <a:r>
              <a:rPr lang="ru-RU" sz="1600" dirty="0">
                <a:latin typeface="Cambria" panose="02040503050406030204" pitchFamily="18" charset="0"/>
              </a:rPr>
              <a:t>отдыха </a:t>
            </a:r>
            <a:r>
              <a:rPr lang="ru-RU" sz="1600" dirty="0" smtClean="0">
                <a:latin typeface="Cambria" panose="02040503050406030204" pitchFamily="18" charset="0"/>
              </a:rPr>
              <a:t>детей и их оздоровления</a:t>
            </a:r>
            <a:r>
              <a:rPr lang="ru-RU" sz="1600" dirty="0">
                <a:latin typeface="Cambria" panose="02040503050406030204" pitchFamily="18" charset="0"/>
              </a:rPr>
              <a:t>,  медицинскими организациями </a:t>
            </a:r>
            <a:r>
              <a:rPr lang="ru-RU" sz="1600" dirty="0" smtClean="0">
                <a:latin typeface="Cambria" panose="02040503050406030204" pitchFamily="18" charset="0"/>
              </a:rPr>
              <a:t>и </a:t>
            </a:r>
            <a:r>
              <a:rPr lang="ru-RU" sz="1600" dirty="0">
                <a:latin typeface="Cambria" panose="02040503050406030204" pitchFamily="18" charset="0"/>
              </a:rPr>
              <a:t>Управлением </a:t>
            </a:r>
            <a:r>
              <a:rPr lang="ru-RU" sz="1600" dirty="0" err="1">
                <a:latin typeface="Cambria" panose="02040503050406030204" pitchFamily="18" charset="0"/>
              </a:rPr>
              <a:t>Роспотребнадзора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</a:rPr>
              <a:t>по </a:t>
            </a:r>
            <a:r>
              <a:rPr lang="ru-RU" sz="1600" dirty="0">
                <a:latin typeface="Cambria" panose="02040503050406030204" pitchFamily="18" charset="0"/>
              </a:rPr>
              <a:t>Архангельской области </a:t>
            </a:r>
            <a:r>
              <a:rPr lang="ru-RU" sz="1600" dirty="0" smtClean="0">
                <a:latin typeface="Cambria" panose="02040503050406030204" pitchFamily="18" charset="0"/>
              </a:rPr>
              <a:t>при </a:t>
            </a:r>
            <a:r>
              <a:rPr lang="ru-RU" sz="1600" dirty="0">
                <a:latin typeface="Cambria" panose="02040503050406030204" pitchFamily="18" charset="0"/>
              </a:rPr>
              <a:t>выявлении </a:t>
            </a:r>
            <a:r>
              <a:rPr lang="ru-RU" sz="1600" dirty="0" smtClean="0">
                <a:latin typeface="Cambria" panose="02040503050406030204" pitchFamily="18" charset="0"/>
              </a:rPr>
              <a:t>ОРЗ (в </a:t>
            </a:r>
            <a:r>
              <a:rPr lang="ru-RU" sz="1600" dirty="0">
                <a:latin typeface="Cambria" panose="02040503050406030204" pitchFamily="18" charset="0"/>
              </a:rPr>
              <a:t>том числе новой коронавирусной инфекции (COVID-19) у детей/сотрудников </a:t>
            </a:r>
            <a:r>
              <a:rPr lang="ru-RU" sz="1600" dirty="0" smtClean="0">
                <a:latin typeface="Cambria" panose="02040503050406030204" pitchFamily="18" charset="0"/>
              </a:rPr>
              <a:t>ЛОУ)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2091" y="2018582"/>
            <a:ext cx="11135178" cy="985875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297F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 smtClean="0">
              <a:latin typeface="Cambria" panose="02040503050406030204" pitchFamily="18" charset="0"/>
            </a:endParaRPr>
          </a:p>
          <a:p>
            <a:pPr algn="just"/>
            <a:r>
              <a:rPr lang="ru-RU" sz="1600" dirty="0" smtClean="0">
                <a:latin typeface="Cambria" panose="02040503050406030204" pitchFamily="18" charset="0"/>
              </a:rPr>
              <a:t>Приказ </a:t>
            </a:r>
            <a:r>
              <a:rPr lang="ru-RU" sz="1600" dirty="0">
                <a:latin typeface="Cambria" panose="02040503050406030204" pitchFamily="18" charset="0"/>
              </a:rPr>
              <a:t>Минздрава России от 05.11.2013 № </a:t>
            </a:r>
            <a:r>
              <a:rPr lang="ru-RU" sz="1600" dirty="0" smtClean="0">
                <a:latin typeface="Cambria" panose="02040503050406030204" pitchFamily="18" charset="0"/>
              </a:rPr>
              <a:t>822н «Об утверждении порядка оказания медицинской помощи несовершеннолетним, в том числе в период обучения и воспитания в образовательных организациях»</a:t>
            </a:r>
            <a:endParaRPr lang="ru-RU" sz="1600" dirty="0">
              <a:latin typeface="Cambria" panose="020405030504060302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2091" y="4191989"/>
            <a:ext cx="11135178" cy="10094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Распоряжение министерства здравоохранения Архангельской области от 07.05.2021 № 276-рд «О совершенствовании оказания медицинской помощи детям, отдыхающим в организациях отдыха детей и их оздоровления»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0953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92100"/>
            <a:ext cx="11853863" cy="48418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Медицинские кадры ЛОУ</a:t>
            </a:r>
            <a:br>
              <a:rPr lang="ru-RU" dirty="0" smtClean="0"/>
            </a:br>
            <a:endParaRPr lang="ru-RU" sz="1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3076" y="1244891"/>
            <a:ext cx="6346931" cy="149831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297F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июнь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17 врачей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387 средних медицинских работников</a:t>
            </a:r>
            <a:endParaRPr lang="ru-RU" sz="20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3077" y="3075709"/>
            <a:ext cx="6346930" cy="1377537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297F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июль</a:t>
            </a:r>
            <a:endParaRPr lang="ru-RU" sz="28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48 врачей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87 </a:t>
            </a: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средних медицинских работников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3078" y="4721290"/>
            <a:ext cx="6346929" cy="138093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297F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август</a:t>
            </a:r>
            <a:endParaRPr lang="ru-RU" sz="28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17 врачей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33 </a:t>
            </a: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средних медицинских </a:t>
            </a:r>
            <a:r>
              <a:rPr lang="ru-RU" sz="2000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работника</a:t>
            </a:r>
            <a:endParaRPr lang="ru-RU" sz="20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tomova\Desktop\1676379217_gas-kvas-com-p-pravo-na-meditsinu-risunok-detskii-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007" y="1271595"/>
            <a:ext cx="5529044" cy="390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41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75644" y="106878"/>
            <a:ext cx="10916356" cy="855023"/>
          </a:xfrm>
          <a:prstGeom prst="rect">
            <a:avLst/>
          </a:prstGeom>
        </p:spPr>
        <p:txBody>
          <a:bodyPr/>
          <a:lstStyle/>
          <a:p>
            <a:r>
              <a:rPr lang="ru-RU" sz="2400" dirty="0" smtClean="0"/>
              <a:t>Оказание первичной медико-санитарной помощи детям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в организациях отдыха детей</a:t>
            </a:r>
            <a:r>
              <a:rPr lang="en-US" sz="2400" dirty="0" smtClean="0"/>
              <a:t> </a:t>
            </a:r>
            <a:r>
              <a:rPr lang="ru-RU" sz="2400" dirty="0" smtClean="0"/>
              <a:t>и их оздоровления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8590" y="1835014"/>
            <a:ext cx="3497580" cy="3436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148590" y="1535350"/>
            <a:ext cx="2560192" cy="1895429"/>
            <a:chOff x="-648096" y="3823118"/>
            <a:chExt cx="3768736" cy="1895429"/>
          </a:xfrm>
          <a:scene3d>
            <a:camera prst="orthographicFront"/>
            <a:lightRig rig="fla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-648096" y="3823118"/>
              <a:ext cx="3768736" cy="189542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-555570" y="3915644"/>
              <a:ext cx="3676210" cy="17103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</a:pPr>
              <a:r>
                <a:rPr lang="ru-RU" kern="1200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Количество детей, которым была оказана ПМСП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147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(2023г. - </a:t>
              </a:r>
              <a:r>
                <a:rPr lang="ru-RU" kern="1200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76)</a:t>
              </a:r>
              <a:endParaRPr lang="ru-RU" kern="1200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133585" y="1535348"/>
            <a:ext cx="2722374" cy="1895429"/>
            <a:chOff x="-648096" y="3823118"/>
            <a:chExt cx="2944026" cy="1895429"/>
          </a:xfrm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-648096" y="3823118"/>
              <a:ext cx="2944026" cy="189542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-555570" y="3915644"/>
              <a:ext cx="2758971" cy="17103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kern="1200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Количество детей, госпитализированных в медицинские организации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11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(2023г. - 3)</a:t>
              </a:r>
              <a:endParaRPr lang="ru-RU" kern="1200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245131" y="1557985"/>
            <a:ext cx="2771821" cy="1895429"/>
            <a:chOff x="-648096" y="3823118"/>
            <a:chExt cx="2944026" cy="1895429"/>
          </a:xfrm>
          <a:scene3d>
            <a:camera prst="orthographicFront"/>
            <a:lightRig rig="flat" dir="t"/>
          </a:scene3d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-648096" y="3823118"/>
              <a:ext cx="2944026" cy="189542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-555570" y="3915644"/>
              <a:ext cx="2758971" cy="17103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</a:pPr>
              <a:r>
                <a:rPr lang="ru-RU" kern="1200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Госпитализированы </a:t>
              </a:r>
            </a:p>
            <a:p>
              <a:pPr lvl="0" algn="ctr" defTabSz="533400">
                <a:spcBef>
                  <a:spcPct val="0"/>
                </a:spcBef>
              </a:pPr>
              <a:r>
                <a:rPr lang="ru-RU" kern="1200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с травмами</a:t>
              </a:r>
            </a:p>
            <a:p>
              <a:pPr lvl="0" algn="ctr" defTabSz="533400">
                <a:spcBef>
                  <a:spcPct val="0"/>
                </a:spcBef>
              </a:pPr>
              <a:r>
                <a:rPr lang="ru-RU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  <a:p>
              <a:pPr lvl="0" algn="ctr" defTabSz="533400">
                <a:spcBef>
                  <a:spcPct val="0"/>
                </a:spcBef>
              </a:pPr>
              <a:r>
                <a:rPr lang="ru-RU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(2023г. - 1)</a:t>
              </a:r>
              <a:endParaRPr lang="ru-RU" kern="1200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228498" y="1557985"/>
            <a:ext cx="2643352" cy="1893212"/>
            <a:chOff x="-648096" y="3823118"/>
            <a:chExt cx="2944026" cy="1895429"/>
          </a:xfrm>
          <a:scene3d>
            <a:camera prst="orthographicFront"/>
            <a:lightRig rig="flat" dir="t"/>
          </a:scene3d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-648096" y="3823118"/>
              <a:ext cx="2944026" cy="189542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-555570" y="3915644"/>
              <a:ext cx="2758971" cy="17103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</a:pPr>
              <a:r>
                <a:rPr lang="ru-RU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Всего детей, у которых зарегистрированы </a:t>
              </a:r>
            </a:p>
            <a:p>
              <a:pPr lvl="0" algn="ctr" defTabSz="533400">
                <a:spcBef>
                  <a:spcPct val="0"/>
                </a:spcBef>
              </a:pPr>
              <a:r>
                <a:rPr lang="ru-RU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инфекционные заболевания</a:t>
              </a:r>
            </a:p>
            <a:p>
              <a:pPr lvl="0" algn="ctr" defTabSz="533400">
                <a:spcBef>
                  <a:spcPct val="0"/>
                </a:spcBef>
              </a:pPr>
              <a:r>
                <a:rPr lang="ru-RU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22</a:t>
              </a:r>
            </a:p>
            <a:p>
              <a:pPr lvl="0" algn="ctr" defTabSz="533400">
                <a:spcBef>
                  <a:spcPct val="0"/>
                </a:spcBef>
              </a:pPr>
              <a:r>
                <a:rPr lang="ru-RU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(2023г. – 27)</a:t>
              </a:r>
              <a:endParaRPr lang="ru-RU" kern="1200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210505" y="4037610"/>
            <a:ext cx="5621806" cy="1741754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297F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533400">
              <a:spcBef>
                <a:spcPct val="0"/>
              </a:spcBef>
            </a:pP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Острые респираторные заболевания </a:t>
            </a:r>
          </a:p>
          <a:p>
            <a:pPr lvl="0" algn="just" defTabSz="533400">
              <a:spcBef>
                <a:spcPct val="0"/>
              </a:spcBef>
            </a:pP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Инфекционные заболевания</a:t>
            </a:r>
          </a:p>
          <a:p>
            <a:pPr lvl="0" algn="just" defTabSz="533400">
              <a:spcBef>
                <a:spcPct val="0"/>
              </a:spcBef>
            </a:pP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Травмы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332245" y="4037611"/>
            <a:ext cx="5329978" cy="1698172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297F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533400">
              <a:spcBef>
                <a:spcPct val="0"/>
              </a:spcBef>
            </a:pP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Ветряная оспа </a:t>
            </a:r>
          </a:p>
          <a:p>
            <a:pPr lvl="0" algn="just" defTabSz="533400">
              <a:spcBef>
                <a:spcPct val="0"/>
              </a:spcBef>
            </a:pP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Педикулез</a:t>
            </a:r>
          </a:p>
          <a:p>
            <a:pPr lvl="0" algn="just" defTabSz="533400">
              <a:spcBef>
                <a:spcPct val="0"/>
              </a:spcBef>
            </a:pP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Острые кишечные инфекции</a:t>
            </a:r>
          </a:p>
          <a:p>
            <a:pPr lvl="0" algn="just" defTabSz="533400">
              <a:spcBef>
                <a:spcPct val="0"/>
              </a:spcBef>
            </a:pP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Новая </a:t>
            </a:r>
            <a:r>
              <a:rPr lang="ru-RU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коронавирусная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инфекция (1 случай)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0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75644" y="106878"/>
            <a:ext cx="10916356" cy="855023"/>
          </a:xfrm>
          <a:prstGeom prst="rect">
            <a:avLst/>
          </a:prstGeom>
        </p:spPr>
        <p:txBody>
          <a:bodyPr/>
          <a:lstStyle/>
          <a:p>
            <a:r>
              <a:rPr lang="ru-RU" sz="2400" dirty="0" smtClean="0"/>
              <a:t>Предложения </a:t>
            </a:r>
            <a:br>
              <a:rPr lang="ru-RU" sz="2400" dirty="0" smtClean="0"/>
            </a:br>
            <a:r>
              <a:rPr lang="ru-RU" sz="2400" dirty="0" smtClean="0"/>
              <a:t>в проект решения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8590" y="1835014"/>
            <a:ext cx="3497580" cy="3436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dirty="0"/>
          </a:p>
        </p:txBody>
      </p:sp>
      <p:sp>
        <p:nvSpPr>
          <p:cNvPr id="32" name="Скругленный прямоугольник 4"/>
          <p:cNvSpPr/>
          <p:nvPr/>
        </p:nvSpPr>
        <p:spPr>
          <a:xfrm>
            <a:off x="3219145" y="1627874"/>
            <a:ext cx="2551252" cy="171037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</a:pPr>
            <a:endParaRPr lang="ru-RU" kern="12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4"/>
          <p:cNvSpPr/>
          <p:nvPr/>
        </p:nvSpPr>
        <p:spPr>
          <a:xfrm>
            <a:off x="6332245" y="1650511"/>
            <a:ext cx="2597590" cy="171037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spcBef>
                <a:spcPct val="0"/>
              </a:spcBef>
            </a:pPr>
            <a:endParaRPr lang="ru-RU" kern="12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4"/>
          <p:cNvSpPr/>
          <p:nvPr/>
        </p:nvSpPr>
        <p:spPr>
          <a:xfrm>
            <a:off x="9311574" y="1650402"/>
            <a:ext cx="2477197" cy="170837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spcBef>
                <a:spcPct val="0"/>
              </a:spcBef>
            </a:pPr>
            <a:endParaRPr lang="ru-RU" kern="12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10504" y="1627874"/>
            <a:ext cx="11340793" cy="415149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297F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6578600">
              <a:spcBef>
                <a:spcPct val="0"/>
              </a:spcBef>
            </a:pP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1. Министерству здравоохранения Архангельской области:</a:t>
            </a:r>
          </a:p>
          <a:p>
            <a:pPr marL="342900" lvl="0" indent="-342900" algn="just" defTabSz="6578600">
              <a:spcBef>
                <a:spcPct val="0"/>
              </a:spcBef>
              <a:buAutoNum type="arabicParenR"/>
            </a:pP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обеспечить взаимодействие государственных медицинских организаций Архангельской области с организациями отдыха детей и их оздоровления в целях организации медицинской помощи несовершеннолетним в соответствии с порядками оказания медицинской помощи</a:t>
            </a:r>
          </a:p>
          <a:p>
            <a:pPr marL="342900" lvl="0" indent="-342900" algn="just" defTabSz="6578600">
              <a:spcBef>
                <a:spcPct val="0"/>
              </a:spcBef>
              <a:buAutoNum type="arabicParenR"/>
            </a:pP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оказывать содействие организаторам детского отдыха в привлечении медицинского персонала для работы в организациях  отдыха детей и их оздоровления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Рекомендовать собственникам и руководителям организаций отдыха детей всех форм собственности при разработке программ </a:t>
            </a:r>
            <a:r>
              <a:rPr lang="ru-RU" dirty="0" smtClean="0">
                <a:latin typeface="Times New Roman"/>
                <a:ea typeface="Times New Roman"/>
              </a:rPr>
              <a:t>организации </a:t>
            </a:r>
            <a:r>
              <a:rPr lang="ru-RU" dirty="0">
                <a:latin typeface="Times New Roman"/>
                <a:ea typeface="Times New Roman"/>
              </a:rPr>
              <a:t>летнего отдыха и оздоровления несовершеннолетних </a:t>
            </a:r>
            <a:r>
              <a:rPr lang="ru-RU" dirty="0" smtClean="0">
                <a:latin typeface="Times New Roman"/>
                <a:ea typeface="Times New Roman"/>
              </a:rPr>
              <a:t>включать мероприятия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 формированию здорового образа жизни и профилактике вредных привычек</a:t>
            </a:r>
          </a:p>
        </p:txBody>
      </p:sp>
    </p:spTree>
    <p:extLst>
      <p:ext uri="{BB962C8B-B14F-4D97-AF65-F5344CB8AC3E}">
        <p14:creationId xmlns:p14="http://schemas.microsoft.com/office/powerpoint/2010/main" val="1686092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14D418-3206-7140-932D-EBDE7BCF9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xmlns="" id="{434311E9-D644-804D-BAF4-51922C2E3CC2}"/>
              </a:ext>
            </a:extLst>
          </p:cNvPr>
          <p:cNvSpPr txBox="1">
            <a:spLocks/>
          </p:cNvSpPr>
          <p:nvPr/>
        </p:nvSpPr>
        <p:spPr>
          <a:xfrm>
            <a:off x="3505200" y="6214953"/>
            <a:ext cx="5181600" cy="515714"/>
          </a:xfr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sz="1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сентября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6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BBF6545D-98BE-4077-9529-F5A49967C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27333"/>
            <a:ext cx="198755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EBFCF1E0-FC4B-41BF-A187-59F5F852DEA6}"/>
              </a:ext>
            </a:extLst>
          </p:cNvPr>
          <p:cNvSpPr txBox="1">
            <a:spLocks/>
          </p:cNvSpPr>
          <p:nvPr/>
        </p:nvSpPr>
        <p:spPr>
          <a:xfrm>
            <a:off x="1488" y="3175081"/>
            <a:ext cx="12192000" cy="665073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>
              <a:defRPr sz="2800" b="1">
                <a:solidFill>
                  <a:srgbClr val="3477B2"/>
                </a:solidFill>
              </a:defRPr>
            </a:lvl2pPr>
            <a:lvl3pPr algn="ctr">
              <a:defRPr sz="2800" b="1">
                <a:solidFill>
                  <a:srgbClr val="3477B2"/>
                </a:solidFill>
              </a:defRPr>
            </a:lvl3pPr>
            <a:lvl4pPr algn="ctr">
              <a:defRPr sz="2800" b="1">
                <a:solidFill>
                  <a:srgbClr val="3477B2"/>
                </a:solidFill>
              </a:defRPr>
            </a:lvl4pPr>
            <a:lvl5pPr algn="ctr">
              <a:defRPr sz="2800" b="1">
                <a:solidFill>
                  <a:srgbClr val="3477B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</a:defRPr>
            </a:lvl9pPr>
          </a:lstStyle>
          <a:p>
            <a:pPr algn="ctr"/>
            <a:r>
              <a:rPr lang="ru-RU" sz="48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8966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4_МЗРФ_2021.0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Другая 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МЗРФ_2021.01" id="{E8EDB31B-57EC-4703-8774-863758C89051}" vid="{DF40129D-619F-417B-AFC4-EE6DA268EA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6749</TotalTime>
  <Words>397</Words>
  <Application>Microsoft Office PowerPoint</Application>
  <PresentationFormat>Произвольный</PresentationFormat>
  <Paragraphs>59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4_МЗРФ_2021.01</vt:lpstr>
      <vt:lpstr>Презентация PowerPoint</vt:lpstr>
      <vt:lpstr>Нормативная база</vt:lpstr>
      <vt:lpstr>Медицинские кадры ЛОУ </vt:lpstr>
      <vt:lpstr>Оказание первичной медико-санитарной помощи детям  в организациях отдыха детей и их оздоровления</vt:lpstr>
      <vt:lpstr>Предложения  в проект решения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Рябова Алла Александровна</dc:creator>
  <cp:lastModifiedBy>Жгилева Вероника Вячеславовна</cp:lastModifiedBy>
  <cp:revision>859</cp:revision>
  <cp:lastPrinted>2024-09-13T07:48:37Z</cp:lastPrinted>
  <dcterms:created xsi:type="dcterms:W3CDTF">2021-08-16T12:28:36Z</dcterms:created>
  <dcterms:modified xsi:type="dcterms:W3CDTF">2024-09-26T12:32:32Z</dcterms:modified>
</cp:coreProperties>
</file>