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30"/>
  </p:notesMasterIdLst>
  <p:handoutMasterIdLst>
    <p:handoutMasterId r:id="rId31"/>
  </p:handoutMasterIdLst>
  <p:sldIdLst>
    <p:sldId id="984" r:id="rId2"/>
    <p:sldId id="1057" r:id="rId3"/>
    <p:sldId id="1111" r:id="rId4"/>
    <p:sldId id="1085" r:id="rId5"/>
    <p:sldId id="1061" r:id="rId6"/>
    <p:sldId id="1083" r:id="rId7"/>
    <p:sldId id="1062" r:id="rId8"/>
    <p:sldId id="1063" r:id="rId9"/>
    <p:sldId id="1064" r:id="rId10"/>
    <p:sldId id="1065" r:id="rId11"/>
    <p:sldId id="1066" r:id="rId12"/>
    <p:sldId id="1067" r:id="rId13"/>
    <p:sldId id="1116" r:id="rId14"/>
    <p:sldId id="1068" r:id="rId15"/>
    <p:sldId id="1069" r:id="rId16"/>
    <p:sldId id="1070" r:id="rId17"/>
    <p:sldId id="1095" r:id="rId18"/>
    <p:sldId id="1113" r:id="rId19"/>
    <p:sldId id="1114" r:id="rId20"/>
    <p:sldId id="1084" r:id="rId21"/>
    <p:sldId id="1077" r:id="rId22"/>
    <p:sldId id="1110" r:id="rId23"/>
    <p:sldId id="1098" r:id="rId24"/>
    <p:sldId id="1118" r:id="rId25"/>
    <p:sldId id="1102" r:id="rId26"/>
    <p:sldId id="1117" r:id="rId27"/>
    <p:sldId id="1009" r:id="rId28"/>
    <p:sldId id="1056" r:id="rId29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ha" initials="M" lastIdx="0" clrIdx="0">
    <p:extLst>
      <p:ext uri="{19B8F6BF-5375-455C-9EA6-DF929625EA0E}">
        <p15:presenceInfo xmlns="" xmlns:p15="http://schemas.microsoft.com/office/powerpoint/2012/main" userId="Mas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FF"/>
    <a:srgbClr val="83D6E9"/>
    <a:srgbClr val="FF7171"/>
    <a:srgbClr val="000099"/>
    <a:srgbClr val="D8411E"/>
    <a:srgbClr val="F39B53"/>
    <a:srgbClr val="B7FFD8"/>
    <a:srgbClr val="5FCAE3"/>
    <a:srgbClr val="77DBCF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47816" autoAdjust="0"/>
  </p:normalViewPr>
  <p:slideViewPr>
    <p:cSldViewPr>
      <p:cViewPr>
        <p:scale>
          <a:sx n="50" d="100"/>
          <a:sy n="50" d="100"/>
        </p:scale>
        <p:origin x="-279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12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84"/>
      </p:cViewPr>
      <p:guideLst>
        <p:guide orient="horz" pos="3127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2.1947720184886211E-2"/>
                  <c:y val="-4.27299024361933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3895440369772415E-2"/>
                  <c:y val="-3.56082520301610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2921580277329401E-2"/>
                  <c:y val="-3.56085324100983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3</c:v>
                </c:pt>
                <c:pt idx="1">
                  <c:v>2.4</c:v>
                </c:pt>
                <c:pt idx="2" formatCode="General">
                  <c:v>3.6</c:v>
                </c:pt>
              </c:numCache>
            </c:numRef>
          </c:val>
        </c:ser>
        <c:shape val="box"/>
        <c:axId val="82039552"/>
        <c:axId val="82041088"/>
        <c:axId val="81587712"/>
      </c:bar3DChart>
      <c:catAx>
        <c:axId val="820395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041088"/>
        <c:crosses val="autoZero"/>
        <c:auto val="1"/>
        <c:lblAlgn val="ctr"/>
        <c:lblOffset val="100"/>
      </c:catAx>
      <c:valAx>
        <c:axId val="8204108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5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039552"/>
        <c:crosses val="autoZero"/>
        <c:crossBetween val="between"/>
        <c:majorUnit val="1"/>
      </c:valAx>
      <c:serAx>
        <c:axId val="81587712"/>
        <c:scaling>
          <c:orientation val="minMax"/>
        </c:scaling>
        <c:delete val="1"/>
        <c:axPos val="b"/>
        <c:tickLblPos val="none"/>
        <c:crossAx val="82041088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2.8184084578884331E-2"/>
                  <c:y val="-6.5404899530807109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9,0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3.0352091084952397E-2"/>
                  <c:y val="-2.1801633176935755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13,3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2.6016078072816393E-2"/>
                  <c:y val="-6.5404899530807109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9,4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9</c:v>
                </c:pt>
                <c:pt idx="1">
                  <c:v>13.3</c:v>
                </c:pt>
                <c:pt idx="2" formatCode="General">
                  <c:v>9.4</c:v>
                </c:pt>
              </c:numCache>
            </c:numRef>
          </c:val>
        </c:ser>
        <c:shape val="box"/>
        <c:axId val="155729920"/>
        <c:axId val="155731456"/>
        <c:axId val="155672576"/>
      </c:bar3DChart>
      <c:catAx>
        <c:axId val="155729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731456"/>
        <c:crosses val="autoZero"/>
        <c:auto val="1"/>
        <c:lblAlgn val="ctr"/>
        <c:lblOffset val="100"/>
      </c:catAx>
      <c:valAx>
        <c:axId val="15573145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5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729920"/>
        <c:crosses val="autoZero"/>
        <c:crossBetween val="between"/>
      </c:valAx>
      <c:serAx>
        <c:axId val="155672576"/>
        <c:scaling>
          <c:orientation val="minMax"/>
        </c:scaling>
        <c:delete val="1"/>
        <c:axPos val="b"/>
        <c:tickLblPos val="none"/>
        <c:crossAx val="155731456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3.1908608576488418E-2"/>
                  <c:y val="-2.3076877150802606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3,1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2.9629422249596388E-2"/>
                  <c:y val="-2.3076877150802592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2,5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3.6466981230272477E-2"/>
                  <c:y val="-5.2747147773263066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1,1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3.1</c:v>
                </c:pt>
                <c:pt idx="1">
                  <c:v>2.5</c:v>
                </c:pt>
                <c:pt idx="2">
                  <c:v>1.1000000000000001</c:v>
                </c:pt>
              </c:numCache>
            </c:numRef>
          </c:val>
        </c:ser>
        <c:shape val="box"/>
        <c:axId val="157135616"/>
        <c:axId val="157151232"/>
        <c:axId val="157166656"/>
      </c:bar3DChart>
      <c:catAx>
        <c:axId val="157135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151232"/>
        <c:crosses val="autoZero"/>
        <c:auto val="1"/>
        <c:lblAlgn val="ctr"/>
        <c:lblOffset val="100"/>
      </c:catAx>
      <c:valAx>
        <c:axId val="1571512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135616"/>
        <c:crosses val="autoZero"/>
        <c:crossBetween val="between"/>
      </c:valAx>
      <c:serAx>
        <c:axId val="157166656"/>
        <c:scaling>
          <c:orientation val="minMax"/>
        </c:scaling>
        <c:delete val="1"/>
        <c:axPos val="b"/>
        <c:tickLblPos val="none"/>
        <c:crossAx val="157151232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2323006090468794E-2"/>
                  <c:y val="-2.792722538892650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3,2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2.3087861493191992E-2"/>
                  <c:y val="-2.4436322215310696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1,5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3.0014219941149601E-2"/>
                  <c:y val="-3.8399934909773899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4,1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3.2</c:v>
                </c:pt>
                <c:pt idx="1">
                  <c:v>1.5</c:v>
                </c:pt>
                <c:pt idx="2">
                  <c:v>4.0999999999999996</c:v>
                </c:pt>
              </c:numCache>
            </c:numRef>
          </c:val>
        </c:ser>
        <c:shape val="box"/>
        <c:axId val="157411200"/>
        <c:axId val="157412736"/>
        <c:axId val="157112512"/>
      </c:bar3DChart>
      <c:catAx>
        <c:axId val="157411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412736"/>
        <c:crosses val="autoZero"/>
        <c:auto val="1"/>
        <c:lblAlgn val="ctr"/>
        <c:lblOffset val="100"/>
      </c:catAx>
      <c:valAx>
        <c:axId val="15741273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5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411200"/>
        <c:crosses val="autoZero"/>
        <c:crossBetween val="between"/>
      </c:valAx>
      <c:serAx>
        <c:axId val="157112512"/>
        <c:scaling>
          <c:orientation val="minMax"/>
        </c:scaling>
        <c:delete val="1"/>
        <c:axPos val="b"/>
        <c:tickLblPos val="none"/>
        <c:crossAx val="157412736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CCD25-1287-42EC-B2CF-E896CE28D549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18439900-8D9F-45B2-8D58-8B8615818F6B}">
      <dgm:prSet phldrT="[Текст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</a:t>
          </a:r>
          <a:endParaRPr lang="ru-RU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9C92C4F-F76E-453C-ABA1-789CCD61F9E6}" type="parTrans" cxnId="{510E6AF7-D355-4066-958E-1C14D9DF4E67}">
      <dgm:prSet/>
      <dgm:spPr/>
      <dgm:t>
        <a:bodyPr/>
        <a:lstStyle/>
        <a:p>
          <a:pPr algn="ctr"/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60A04E31-2816-4FF5-B86E-98A989BC117D}" type="sibTrans" cxnId="{510E6AF7-D355-4066-958E-1C14D9DF4E67}">
      <dgm:prSet/>
      <dgm:spPr/>
      <dgm:t>
        <a:bodyPr/>
        <a:lstStyle/>
        <a:p>
          <a:pPr algn="ctr"/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2619DE83-0A3E-4CF3-B708-AC7836B6E1AE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Качество питьевой воды по санитарно-химическим и микробиологическим показателям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1E6268F-82FB-4913-814C-FA69A45C9EE7}" type="parTrans" cxnId="{3825A319-5C16-43CA-8924-A7BF0E3F7EEB}">
      <dgm:prSet/>
      <dgm:spPr/>
      <dgm:t>
        <a:bodyPr/>
        <a:lstStyle/>
        <a:p>
          <a:pPr algn="ctr"/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D5317F35-DA1E-48CD-A87D-B39A40BE9EAC}" type="sibTrans" cxnId="{3825A319-5C16-43CA-8924-A7BF0E3F7EEB}">
      <dgm:prSet/>
      <dgm:spPr/>
      <dgm:t>
        <a:bodyPr/>
        <a:lstStyle/>
        <a:p>
          <a:pPr algn="ctr"/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584D24EB-8609-4AEE-97B2-80753F42DC85}">
      <dgm:prSet phldrT="[Текст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</a:t>
          </a:r>
          <a:endParaRPr lang="ru-RU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E4781D7-8902-4BB0-9E94-4C42AEBA1DC7}" type="parTrans" cxnId="{AC1837C3-7032-4C41-A18C-78849CFBFED6}">
      <dgm:prSet/>
      <dgm:spPr/>
      <dgm:t>
        <a:bodyPr/>
        <a:lstStyle/>
        <a:p>
          <a:pPr algn="ctr"/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00A8BFA5-D756-46BC-B270-57B3B27BD012}" type="sibTrans" cxnId="{AC1837C3-7032-4C41-A18C-78849CFBFED6}">
      <dgm:prSet/>
      <dgm:spPr/>
      <dgm:t>
        <a:bodyPr/>
        <a:lstStyle/>
        <a:p>
          <a:pPr algn="ctr"/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B42B8E8F-45CC-4FFF-90B7-B7FC63208C8C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Качество готовых блюд по требованиям микробиологической безопасности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AA6AB4F-271A-4F6B-AC69-8462933DD818}" type="parTrans" cxnId="{CF3E074A-CA60-4D3D-99B9-770BAD9D00BC}">
      <dgm:prSet/>
      <dgm:spPr/>
      <dgm:t>
        <a:bodyPr/>
        <a:lstStyle/>
        <a:p>
          <a:pPr algn="ctr"/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CB3DE308-380D-4B8F-BAA2-AD45E4CAAC58}" type="sibTrans" cxnId="{CF3E074A-CA60-4D3D-99B9-770BAD9D00BC}">
      <dgm:prSet/>
      <dgm:spPr/>
      <dgm:t>
        <a:bodyPr/>
        <a:lstStyle/>
        <a:p>
          <a:pPr algn="ctr"/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C5E4C6D1-E8A1-4753-A722-E9D6B05567FC}">
      <dgm:prSet phldrT="[Текст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</a:t>
          </a:r>
          <a:endParaRPr lang="ru-RU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7DC4D0A-4836-4437-B3C7-FC7FF3DE70E5}" type="parTrans" cxnId="{E4CBE59D-17B5-45C7-BBD5-9560AA29A2EF}">
      <dgm:prSet/>
      <dgm:spPr/>
      <dgm:t>
        <a:bodyPr/>
        <a:lstStyle/>
        <a:p>
          <a:pPr algn="ctr"/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961F9F28-A883-4DBB-9CF9-072700D723D6}" type="sibTrans" cxnId="{E4CBE59D-17B5-45C7-BBD5-9560AA29A2EF}">
      <dgm:prSet/>
      <dgm:spPr/>
      <dgm:t>
        <a:bodyPr/>
        <a:lstStyle/>
        <a:p>
          <a:pPr algn="ctr"/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2C010184-B8AF-4468-A7DC-B6F01B128A05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Энергетическая ценность рациона питания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192BC1C-CF01-4A35-A558-F73B0C3252E3}" type="parTrans" cxnId="{9CB03EF7-BE0E-4E7A-8D59-2C0AC64934FF}">
      <dgm:prSet/>
      <dgm:spPr/>
      <dgm:t>
        <a:bodyPr/>
        <a:lstStyle/>
        <a:p>
          <a:pPr algn="ctr"/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E342AD0A-0B3B-4558-93DD-85AEB6FF8C0B}" type="sibTrans" cxnId="{9CB03EF7-BE0E-4E7A-8D59-2C0AC64934FF}">
      <dgm:prSet/>
      <dgm:spPr/>
      <dgm:t>
        <a:bodyPr/>
        <a:lstStyle/>
        <a:p>
          <a:pPr algn="ctr"/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FA4F7741-25E8-480E-BE32-6F12360B0C0A}">
      <dgm:prSet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4</a:t>
          </a:r>
          <a:endParaRPr lang="ru-RU" sz="2000" b="1" dirty="0">
            <a:solidFill>
              <a:schemeClr val="bg1"/>
            </a:solidFill>
          </a:endParaRPr>
        </a:p>
      </dgm:t>
    </dgm:pt>
    <dgm:pt modelId="{3678A301-90CF-4CC1-9B26-EF490AE5410A}" type="parTrans" cxnId="{2FF5B4A1-C6C4-4C33-B63F-D0335D4AE7ED}">
      <dgm:prSet/>
      <dgm:spPr/>
      <dgm:t>
        <a:bodyPr/>
        <a:lstStyle/>
        <a:p>
          <a:endParaRPr lang="ru-RU"/>
        </a:p>
      </dgm:t>
    </dgm:pt>
    <dgm:pt modelId="{5B76EF6B-C502-4EB8-B2DE-8DF890852D0F}" type="sibTrans" cxnId="{2FF5B4A1-C6C4-4C33-B63F-D0335D4AE7ED}">
      <dgm:prSet/>
      <dgm:spPr/>
      <dgm:t>
        <a:bodyPr/>
        <a:lstStyle/>
        <a:p>
          <a:endParaRPr lang="ru-RU"/>
        </a:p>
      </dgm:t>
    </dgm:pt>
    <dgm:pt modelId="{96C7CFA2-1A7A-4B78-A72C-32200038EA39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Санитарно-гигиенический режим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2B32EF8-58FA-4C2E-9DF1-7847E715510E}" type="parTrans" cxnId="{92C56645-B368-40E8-BB38-BD2E408A501F}">
      <dgm:prSet/>
      <dgm:spPr/>
      <dgm:t>
        <a:bodyPr/>
        <a:lstStyle/>
        <a:p>
          <a:endParaRPr lang="ru-RU"/>
        </a:p>
      </dgm:t>
    </dgm:pt>
    <dgm:pt modelId="{A19C1233-EC75-45E0-9276-A8FD6E108947}" type="sibTrans" cxnId="{92C56645-B368-40E8-BB38-BD2E408A501F}">
      <dgm:prSet/>
      <dgm:spPr/>
      <dgm:t>
        <a:bodyPr/>
        <a:lstStyle/>
        <a:p>
          <a:endParaRPr lang="ru-RU"/>
        </a:p>
      </dgm:t>
    </dgm:pt>
    <dgm:pt modelId="{5AEE3A7B-505B-484E-B27F-809DC6B04D71}" type="pres">
      <dgm:prSet presAssocID="{4ECCCD25-1287-42EC-B2CF-E896CE28D5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F23EDE-B9CC-404B-ADF0-E87CC74F2999}" type="pres">
      <dgm:prSet presAssocID="{18439900-8D9F-45B2-8D58-8B8615818F6B}" presName="composite" presStyleCnt="0"/>
      <dgm:spPr/>
    </dgm:pt>
    <dgm:pt modelId="{31310072-E026-4837-8D43-0A00B7A8A06A}" type="pres">
      <dgm:prSet presAssocID="{18439900-8D9F-45B2-8D58-8B8615818F6B}" presName="parentText" presStyleLbl="alignNode1" presStyleIdx="0" presStyleCnt="4" custLinFactNeighborX="-17737" custLinFactNeighborY="-22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177E8-7A04-4436-85CD-59984319A726}" type="pres">
      <dgm:prSet presAssocID="{18439900-8D9F-45B2-8D58-8B8615818F6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A51B0-8F4C-4CDE-8A3B-9F058D5DA7BB}" type="pres">
      <dgm:prSet presAssocID="{60A04E31-2816-4FF5-B86E-98A989BC117D}" presName="sp" presStyleCnt="0"/>
      <dgm:spPr/>
    </dgm:pt>
    <dgm:pt modelId="{7295BB66-0397-428A-8695-5EA8A93A68AE}" type="pres">
      <dgm:prSet presAssocID="{584D24EB-8609-4AEE-97B2-80753F42DC85}" presName="composite" presStyleCnt="0"/>
      <dgm:spPr/>
    </dgm:pt>
    <dgm:pt modelId="{5EF2A447-7B0D-4025-9B13-766BBBAC9A0E}" type="pres">
      <dgm:prSet presAssocID="{584D24EB-8609-4AEE-97B2-80753F42DC85}" presName="parentText" presStyleLbl="alignNode1" presStyleIdx="1" presStyleCnt="4" custLinFactNeighborX="4081" custLinFactNeighborY="23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4448C-C188-4590-924B-9052D4826507}" type="pres">
      <dgm:prSet presAssocID="{584D24EB-8609-4AEE-97B2-80753F42DC85}" presName="descendantText" presStyleLbl="alignAcc1" presStyleIdx="1" presStyleCnt="4" custScaleX="98999" custLinFactNeighborX="0" custLinFactNeighborY="3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57DC5-29DD-4A0D-93B3-77EAA63F49CD}" type="pres">
      <dgm:prSet presAssocID="{00A8BFA5-D756-46BC-B270-57B3B27BD012}" presName="sp" presStyleCnt="0"/>
      <dgm:spPr/>
    </dgm:pt>
    <dgm:pt modelId="{5D6614E2-3373-455E-A2F7-BC06E668A578}" type="pres">
      <dgm:prSet presAssocID="{C5E4C6D1-E8A1-4753-A722-E9D6B05567FC}" presName="composite" presStyleCnt="0"/>
      <dgm:spPr/>
    </dgm:pt>
    <dgm:pt modelId="{BFF93DD6-158D-4C2A-B1A4-4A6EAD5D7CEF}" type="pres">
      <dgm:prSet presAssocID="{C5E4C6D1-E8A1-4753-A722-E9D6B05567FC}" presName="parentText" presStyleLbl="alignNode1" presStyleIdx="2" presStyleCnt="4" custLinFactNeighborX="4081" custLinFactNeighborY="59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6CF3D-8321-4892-A5EF-203FBCAB59C0}" type="pres">
      <dgm:prSet presAssocID="{C5E4C6D1-E8A1-4753-A722-E9D6B05567FC}" presName="descendantText" presStyleLbl="alignAcc1" presStyleIdx="2" presStyleCnt="4" custScaleX="99138" custLinFactNeighborX="189" custLinFactNeighborY="9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76FFA-9266-4993-A49A-FC33DFDD55A3}" type="pres">
      <dgm:prSet presAssocID="{961F9F28-A883-4DBB-9CF9-072700D723D6}" presName="sp" presStyleCnt="0"/>
      <dgm:spPr/>
    </dgm:pt>
    <dgm:pt modelId="{DDEB9F51-38A7-4EFB-BDAA-7CB8A451D979}" type="pres">
      <dgm:prSet presAssocID="{FA4F7741-25E8-480E-BE32-6F12360B0C0A}" presName="composite" presStyleCnt="0"/>
      <dgm:spPr/>
    </dgm:pt>
    <dgm:pt modelId="{CABF0F6E-F16E-4F86-A554-5F5DA91136AC}" type="pres">
      <dgm:prSet presAssocID="{FA4F7741-25E8-480E-BE32-6F12360B0C0A}" presName="parentText" presStyleLbl="alignNode1" presStyleIdx="3" presStyleCnt="4" custLinFactNeighborX="6314" custLinFactNeighborY="2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5FB0D-3DB6-4FC7-A239-CF0A0C1B2061}" type="pres">
      <dgm:prSet presAssocID="{FA4F7741-25E8-480E-BE32-6F12360B0C0A}" presName="descendantText" presStyleLbl="alignAcc1" presStyleIdx="3" presStyleCnt="4" custScaleX="98760" custLinFactNeighborX="219" custLinFactNeighborY="4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6372E7-5493-48EB-9D10-56814CEEF91D}" type="presOf" srcId="{4ECCCD25-1287-42EC-B2CF-E896CE28D549}" destId="{5AEE3A7B-505B-484E-B27F-809DC6B04D71}" srcOrd="0" destOrd="0" presId="urn:microsoft.com/office/officeart/2005/8/layout/chevron2"/>
    <dgm:cxn modelId="{92C56645-B368-40E8-BB38-BD2E408A501F}" srcId="{FA4F7741-25E8-480E-BE32-6F12360B0C0A}" destId="{96C7CFA2-1A7A-4B78-A72C-32200038EA39}" srcOrd="0" destOrd="0" parTransId="{F2B32EF8-58FA-4C2E-9DF1-7847E715510E}" sibTransId="{A19C1233-EC75-45E0-9276-A8FD6E108947}"/>
    <dgm:cxn modelId="{3DEE2058-7FFC-4344-9F83-297E97D73879}" type="presOf" srcId="{2C010184-B8AF-4468-A7DC-B6F01B128A05}" destId="{E546CF3D-8321-4892-A5EF-203FBCAB59C0}" srcOrd="0" destOrd="0" presId="urn:microsoft.com/office/officeart/2005/8/layout/chevron2"/>
    <dgm:cxn modelId="{9CB03EF7-BE0E-4E7A-8D59-2C0AC64934FF}" srcId="{C5E4C6D1-E8A1-4753-A722-E9D6B05567FC}" destId="{2C010184-B8AF-4468-A7DC-B6F01B128A05}" srcOrd="0" destOrd="0" parTransId="{F192BC1C-CF01-4A35-A558-F73B0C3252E3}" sibTransId="{E342AD0A-0B3B-4558-93DD-85AEB6FF8C0B}"/>
    <dgm:cxn modelId="{8A5D0ED8-16D5-40D7-9643-99F854FFE897}" type="presOf" srcId="{2619DE83-0A3E-4CF3-B708-AC7836B6E1AE}" destId="{FB2177E8-7A04-4436-85CD-59984319A726}" srcOrd="0" destOrd="0" presId="urn:microsoft.com/office/officeart/2005/8/layout/chevron2"/>
    <dgm:cxn modelId="{0EC41614-0B86-4A3D-A599-7494B6540DFF}" type="presOf" srcId="{B42B8E8F-45CC-4FFF-90B7-B7FC63208C8C}" destId="{1574448C-C188-4590-924B-9052D4826507}" srcOrd="0" destOrd="0" presId="urn:microsoft.com/office/officeart/2005/8/layout/chevron2"/>
    <dgm:cxn modelId="{38B765BA-C5FB-45E7-8595-2A43EE13119F}" type="presOf" srcId="{584D24EB-8609-4AEE-97B2-80753F42DC85}" destId="{5EF2A447-7B0D-4025-9B13-766BBBAC9A0E}" srcOrd="0" destOrd="0" presId="urn:microsoft.com/office/officeart/2005/8/layout/chevron2"/>
    <dgm:cxn modelId="{3825A319-5C16-43CA-8924-A7BF0E3F7EEB}" srcId="{18439900-8D9F-45B2-8D58-8B8615818F6B}" destId="{2619DE83-0A3E-4CF3-B708-AC7836B6E1AE}" srcOrd="0" destOrd="0" parTransId="{C1E6268F-82FB-4913-814C-FA69A45C9EE7}" sibTransId="{D5317F35-DA1E-48CD-A87D-B39A40BE9EAC}"/>
    <dgm:cxn modelId="{CF3E074A-CA60-4D3D-99B9-770BAD9D00BC}" srcId="{584D24EB-8609-4AEE-97B2-80753F42DC85}" destId="{B42B8E8F-45CC-4FFF-90B7-B7FC63208C8C}" srcOrd="0" destOrd="0" parTransId="{6AA6AB4F-271A-4F6B-AC69-8462933DD818}" sibTransId="{CB3DE308-380D-4B8F-BAA2-AD45E4CAAC58}"/>
    <dgm:cxn modelId="{510E6AF7-D355-4066-958E-1C14D9DF4E67}" srcId="{4ECCCD25-1287-42EC-B2CF-E896CE28D549}" destId="{18439900-8D9F-45B2-8D58-8B8615818F6B}" srcOrd="0" destOrd="0" parTransId="{E9C92C4F-F76E-453C-ABA1-789CCD61F9E6}" sibTransId="{60A04E31-2816-4FF5-B86E-98A989BC117D}"/>
    <dgm:cxn modelId="{8EE12E84-29C7-43C0-AA9B-B19562D1C9AA}" type="presOf" srcId="{18439900-8D9F-45B2-8D58-8B8615818F6B}" destId="{31310072-E026-4837-8D43-0A00B7A8A06A}" srcOrd="0" destOrd="0" presId="urn:microsoft.com/office/officeart/2005/8/layout/chevron2"/>
    <dgm:cxn modelId="{B46A512E-CBBE-4C33-B97D-24CA38F472A6}" type="presOf" srcId="{C5E4C6D1-E8A1-4753-A722-E9D6B05567FC}" destId="{BFF93DD6-158D-4C2A-B1A4-4A6EAD5D7CEF}" srcOrd="0" destOrd="0" presId="urn:microsoft.com/office/officeart/2005/8/layout/chevron2"/>
    <dgm:cxn modelId="{2FF5B4A1-C6C4-4C33-B63F-D0335D4AE7ED}" srcId="{4ECCCD25-1287-42EC-B2CF-E896CE28D549}" destId="{FA4F7741-25E8-480E-BE32-6F12360B0C0A}" srcOrd="3" destOrd="0" parTransId="{3678A301-90CF-4CC1-9B26-EF490AE5410A}" sibTransId="{5B76EF6B-C502-4EB8-B2DE-8DF890852D0F}"/>
    <dgm:cxn modelId="{E4CBE59D-17B5-45C7-BBD5-9560AA29A2EF}" srcId="{4ECCCD25-1287-42EC-B2CF-E896CE28D549}" destId="{C5E4C6D1-E8A1-4753-A722-E9D6B05567FC}" srcOrd="2" destOrd="0" parTransId="{77DC4D0A-4836-4437-B3C7-FC7FF3DE70E5}" sibTransId="{961F9F28-A883-4DBB-9CF9-072700D723D6}"/>
    <dgm:cxn modelId="{AC1837C3-7032-4C41-A18C-78849CFBFED6}" srcId="{4ECCCD25-1287-42EC-B2CF-E896CE28D549}" destId="{584D24EB-8609-4AEE-97B2-80753F42DC85}" srcOrd="1" destOrd="0" parTransId="{EE4781D7-8902-4BB0-9E94-4C42AEBA1DC7}" sibTransId="{00A8BFA5-D756-46BC-B270-57B3B27BD012}"/>
    <dgm:cxn modelId="{D436BB9C-42EC-42AE-B28F-121E0A29C83A}" type="presOf" srcId="{96C7CFA2-1A7A-4B78-A72C-32200038EA39}" destId="{3715FB0D-3DB6-4FC7-A239-CF0A0C1B2061}" srcOrd="0" destOrd="0" presId="urn:microsoft.com/office/officeart/2005/8/layout/chevron2"/>
    <dgm:cxn modelId="{3AF7FD30-C70A-4156-BE95-F9DCEDCAB642}" type="presOf" srcId="{FA4F7741-25E8-480E-BE32-6F12360B0C0A}" destId="{CABF0F6E-F16E-4F86-A554-5F5DA91136AC}" srcOrd="0" destOrd="0" presId="urn:microsoft.com/office/officeart/2005/8/layout/chevron2"/>
    <dgm:cxn modelId="{6CEC3E08-B00C-478E-B976-C1EDC4EBA2A5}" type="presParOf" srcId="{5AEE3A7B-505B-484E-B27F-809DC6B04D71}" destId="{C6F23EDE-B9CC-404B-ADF0-E87CC74F2999}" srcOrd="0" destOrd="0" presId="urn:microsoft.com/office/officeart/2005/8/layout/chevron2"/>
    <dgm:cxn modelId="{5F695D84-D7FB-4C30-93FE-A9109FE93F9A}" type="presParOf" srcId="{C6F23EDE-B9CC-404B-ADF0-E87CC74F2999}" destId="{31310072-E026-4837-8D43-0A00B7A8A06A}" srcOrd="0" destOrd="0" presId="urn:microsoft.com/office/officeart/2005/8/layout/chevron2"/>
    <dgm:cxn modelId="{CE949B7E-DCD9-4036-85FD-259726F5017A}" type="presParOf" srcId="{C6F23EDE-B9CC-404B-ADF0-E87CC74F2999}" destId="{FB2177E8-7A04-4436-85CD-59984319A726}" srcOrd="1" destOrd="0" presId="urn:microsoft.com/office/officeart/2005/8/layout/chevron2"/>
    <dgm:cxn modelId="{7C8389B2-20C2-4736-8C7B-92C6DE3369EF}" type="presParOf" srcId="{5AEE3A7B-505B-484E-B27F-809DC6B04D71}" destId="{1F4A51B0-8F4C-4CDE-8A3B-9F058D5DA7BB}" srcOrd="1" destOrd="0" presId="urn:microsoft.com/office/officeart/2005/8/layout/chevron2"/>
    <dgm:cxn modelId="{A343D58F-EFB2-4509-BC3B-BF1D287F108E}" type="presParOf" srcId="{5AEE3A7B-505B-484E-B27F-809DC6B04D71}" destId="{7295BB66-0397-428A-8695-5EA8A93A68AE}" srcOrd="2" destOrd="0" presId="urn:microsoft.com/office/officeart/2005/8/layout/chevron2"/>
    <dgm:cxn modelId="{8C41001E-1B41-41D6-97E2-9E44150F073B}" type="presParOf" srcId="{7295BB66-0397-428A-8695-5EA8A93A68AE}" destId="{5EF2A447-7B0D-4025-9B13-766BBBAC9A0E}" srcOrd="0" destOrd="0" presId="urn:microsoft.com/office/officeart/2005/8/layout/chevron2"/>
    <dgm:cxn modelId="{1D9234FB-6EB5-448F-BF79-C0AECE0FE570}" type="presParOf" srcId="{7295BB66-0397-428A-8695-5EA8A93A68AE}" destId="{1574448C-C188-4590-924B-9052D4826507}" srcOrd="1" destOrd="0" presId="urn:microsoft.com/office/officeart/2005/8/layout/chevron2"/>
    <dgm:cxn modelId="{725C6B17-0206-491D-86CD-4B88B3730A33}" type="presParOf" srcId="{5AEE3A7B-505B-484E-B27F-809DC6B04D71}" destId="{D5457DC5-29DD-4A0D-93B3-77EAA63F49CD}" srcOrd="3" destOrd="0" presId="urn:microsoft.com/office/officeart/2005/8/layout/chevron2"/>
    <dgm:cxn modelId="{68A8DFEF-DD32-4F77-A75A-ED9F9C86F638}" type="presParOf" srcId="{5AEE3A7B-505B-484E-B27F-809DC6B04D71}" destId="{5D6614E2-3373-455E-A2F7-BC06E668A578}" srcOrd="4" destOrd="0" presId="urn:microsoft.com/office/officeart/2005/8/layout/chevron2"/>
    <dgm:cxn modelId="{73717528-560A-4958-BAF1-7314FA7FB785}" type="presParOf" srcId="{5D6614E2-3373-455E-A2F7-BC06E668A578}" destId="{BFF93DD6-158D-4C2A-B1A4-4A6EAD5D7CEF}" srcOrd="0" destOrd="0" presId="urn:microsoft.com/office/officeart/2005/8/layout/chevron2"/>
    <dgm:cxn modelId="{1A1116C9-0BD6-429C-AF89-2715C0F7CDC6}" type="presParOf" srcId="{5D6614E2-3373-455E-A2F7-BC06E668A578}" destId="{E546CF3D-8321-4892-A5EF-203FBCAB59C0}" srcOrd="1" destOrd="0" presId="urn:microsoft.com/office/officeart/2005/8/layout/chevron2"/>
    <dgm:cxn modelId="{4CD64B54-C522-4D88-B73B-041CDB54358F}" type="presParOf" srcId="{5AEE3A7B-505B-484E-B27F-809DC6B04D71}" destId="{2AC76FFA-9266-4993-A49A-FC33DFDD55A3}" srcOrd="5" destOrd="0" presId="urn:microsoft.com/office/officeart/2005/8/layout/chevron2"/>
    <dgm:cxn modelId="{16F03E06-8C00-4295-A27E-BDD8FCE333D2}" type="presParOf" srcId="{5AEE3A7B-505B-484E-B27F-809DC6B04D71}" destId="{DDEB9F51-38A7-4EFB-BDAA-7CB8A451D979}" srcOrd="6" destOrd="0" presId="urn:microsoft.com/office/officeart/2005/8/layout/chevron2"/>
    <dgm:cxn modelId="{05C5B388-CEDD-4285-B947-C86186537DBA}" type="presParOf" srcId="{DDEB9F51-38A7-4EFB-BDAA-7CB8A451D979}" destId="{CABF0F6E-F16E-4F86-A554-5F5DA91136AC}" srcOrd="0" destOrd="0" presId="urn:microsoft.com/office/officeart/2005/8/layout/chevron2"/>
    <dgm:cxn modelId="{FC9C43D9-EDDD-4462-A1AC-59E3D2A7D7F2}" type="presParOf" srcId="{DDEB9F51-38A7-4EFB-BDAA-7CB8A451D979}" destId="{3715FB0D-3DB6-4FC7-A239-CF0A0C1B2061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310072-E026-4837-8D43-0A00B7A8A06A}">
      <dsp:nvSpPr>
        <dsp:cNvPr id="0" name=""/>
        <dsp:cNvSpPr/>
      </dsp:nvSpPr>
      <dsp:spPr>
        <a:xfrm rot="5400000">
          <a:off x="-202115" y="202115"/>
          <a:ext cx="1347434" cy="943204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</a:t>
          </a:r>
          <a:endParaRPr lang="ru-RU" sz="2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-202115" y="202115"/>
        <a:ext cx="1347434" cy="943204"/>
      </dsp:txXfrm>
    </dsp:sp>
    <dsp:sp modelId="{FB2177E8-7A04-4436-85CD-59984319A726}">
      <dsp:nvSpPr>
        <dsp:cNvPr id="0" name=""/>
        <dsp:cNvSpPr/>
      </dsp:nvSpPr>
      <dsp:spPr>
        <a:xfrm rot="5400000">
          <a:off x="3899317" y="-2955296"/>
          <a:ext cx="875832" cy="6788059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Качество питьевой воды по санитарно-химическим и микробиологическим показателям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899317" y="-2955296"/>
        <a:ext cx="875832" cy="6788059"/>
      </dsp:txXfrm>
    </dsp:sp>
    <dsp:sp modelId="{5EF2A447-7B0D-4025-9B13-766BBBAC9A0E}">
      <dsp:nvSpPr>
        <dsp:cNvPr id="0" name=""/>
        <dsp:cNvSpPr/>
      </dsp:nvSpPr>
      <dsp:spPr>
        <a:xfrm rot="5400000">
          <a:off x="-163623" y="1436826"/>
          <a:ext cx="1347434" cy="943204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</a:t>
          </a:r>
          <a:endParaRPr lang="ru-RU" sz="2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-163623" y="1436826"/>
        <a:ext cx="1347434" cy="943204"/>
      </dsp:txXfrm>
    </dsp:sp>
    <dsp:sp modelId="{1574448C-C188-4590-924B-9052D4826507}">
      <dsp:nvSpPr>
        <dsp:cNvPr id="0" name=""/>
        <dsp:cNvSpPr/>
      </dsp:nvSpPr>
      <dsp:spPr>
        <a:xfrm rot="5400000">
          <a:off x="3899317" y="-1687434"/>
          <a:ext cx="875832" cy="6720111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Качество готовых блюд по требованиям микробиологической безопасности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899317" y="-1687434"/>
        <a:ext cx="875832" cy="6720111"/>
      </dsp:txXfrm>
    </dsp:sp>
    <dsp:sp modelId="{BFF93DD6-158D-4C2A-B1A4-4A6EAD5D7CEF}">
      <dsp:nvSpPr>
        <dsp:cNvPr id="0" name=""/>
        <dsp:cNvSpPr/>
      </dsp:nvSpPr>
      <dsp:spPr>
        <a:xfrm rot="5400000">
          <a:off x="-163623" y="2685933"/>
          <a:ext cx="1347434" cy="943204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</a:t>
          </a:r>
          <a:endParaRPr lang="ru-RU" sz="2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-163623" y="2685933"/>
        <a:ext cx="1347434" cy="943204"/>
      </dsp:txXfrm>
    </dsp:sp>
    <dsp:sp modelId="{E546CF3D-8321-4892-A5EF-203FBCAB59C0}">
      <dsp:nvSpPr>
        <dsp:cNvPr id="0" name=""/>
        <dsp:cNvSpPr/>
      </dsp:nvSpPr>
      <dsp:spPr>
        <a:xfrm rot="5400000">
          <a:off x="3912147" y="-443034"/>
          <a:ext cx="875832" cy="6729546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Энергетическая ценность рациона питания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12147" y="-443034"/>
        <a:ext cx="875832" cy="6729546"/>
      </dsp:txXfrm>
    </dsp:sp>
    <dsp:sp modelId="{CABF0F6E-F16E-4F86-A554-5F5DA91136AC}">
      <dsp:nvSpPr>
        <dsp:cNvPr id="0" name=""/>
        <dsp:cNvSpPr/>
      </dsp:nvSpPr>
      <dsp:spPr>
        <a:xfrm rot="5400000">
          <a:off x="-142561" y="3808982"/>
          <a:ext cx="1347434" cy="943204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4</a:t>
          </a:r>
          <a:endParaRPr lang="ru-RU" sz="2000" b="1" kern="1200" dirty="0">
            <a:solidFill>
              <a:schemeClr val="bg1"/>
            </a:solidFill>
          </a:endParaRPr>
        </a:p>
      </dsp:txBody>
      <dsp:txXfrm rot="5400000">
        <a:off x="-142561" y="3808982"/>
        <a:ext cx="1347434" cy="943204"/>
      </dsp:txXfrm>
    </dsp:sp>
    <dsp:sp modelId="{3715FB0D-3DB6-4FC7-A239-CF0A0C1B2061}">
      <dsp:nvSpPr>
        <dsp:cNvPr id="0" name=""/>
        <dsp:cNvSpPr/>
      </dsp:nvSpPr>
      <dsp:spPr>
        <a:xfrm rot="5400000">
          <a:off x="3914183" y="729306"/>
          <a:ext cx="875832" cy="6703887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Санитарно-гигиенический режим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14183" y="729306"/>
        <a:ext cx="875832" cy="6703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E20E77E-CDFA-4F11-8142-DFB04F8E4967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CEF5590-7D94-41ED-83C8-02B76FD9C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37814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AD67F6E-242A-4DD7-BE57-D5ED1CC13DB1}" type="datetimeFigureOut">
              <a:rPr lang="ru-RU" smtClean="0"/>
              <a:pPr/>
              <a:t>13.09.2024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032BFC2-6621-4F51-A77A-9917CD6E1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9300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100" dirty="0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334D51-481F-4275-B99E-4DEB69E196B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сравнению с 2022 годом в 2024 году удельный вес исследованных проб готовой продукции, не соответствующих гигиеническим нормативам по микробиологическим показателям, уменьшился на 2,0%.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результатам лабораторных исследований 2 пробы готовой продукции не соответствовали требованиям безопасности по микробиологическим показателям, из них: 1 проба в загородном лагере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ЗСДОЛ «Северный Артек» Холмогорского района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 проба в лагере с дневным пребыванием на базе МБОУ ОСОШ № 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Устьянского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Пробы готовой продукции не соответствовали гигиеническим нормативам по показателям БГКП,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КМАФАнМ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исследованные пробы готовых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блюд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соответствовали гигиеническим нормативам по качеству термической обработки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вложению витамина С.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калорийности не соответствовали 2 пробы готовых блюд в лагерях с дневным пребывание на базе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Повракульская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начальная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школа-детский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сад» филиал МБОУ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Талажская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СШ»;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Лявленская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начальная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школа-детский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сад» филиал МБОУ «Бобровская СШ» Приморского района.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1400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7C3DB4-2CD3-47C1-B795-0877DF871435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из основных показателей, характеризующих соблюдение санитарно - гигиенического режима в столовых и в помещениях для пребывания детей, является соблюдение требований к санитарно-противоэпидемическому режиму. Удельный вес смывов, в которых обнаружены бактерии групп кишечных палочек, увеличился на 0,9 % с 3,2% в 2022 году до 4,1 % в 2024 году.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Бактерии групп кишечных палочек были обнаружены в 53 смывах с посуды и инвентаря,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с рук персонала, со спецодежды персонала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из них: 48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смывов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лагерях с дневным пребыванием г. Котласа, г. Коряжмы, Вельского,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Верхнетоемского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Коношского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Красноборского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Онежского, Приморского,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Устьянского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районов; в 1 пробе в загородном лагере «Заря»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Красноборского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района; в 4 пробах в палаточном лагере «Заря»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Коношского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ВАЖНО: усилить контроль за качеством мытья посуды,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производственного инвентаря и оборудования, а также личной гигиеной сотрудников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пищеблока, 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дезинфекционным режимом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46F616-FB80-4161-A212-1BAB8E74B1E6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ходе контрольно - надзорных и профилактических мероприятий проверено 397 лагерей или 100%, в том числе в ходе плановых проверок – 7 лагерей,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в ходе профилактических визитов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390 лагерей. С применением лабораторных методов исследования проверено 285 лагерей или 71,8 %. 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Нарушения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санитарного законодательства выявлены в 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127 лагерях или 32,0%.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Выдано 115 предписаний об устранении выявленных нарушений обязательных требований со сроками исполнения до мая 2025 года. </a:t>
            </a: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итогам плановых проверок составлено 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6 протоколов об административных правонарушениях, из них 5 протоколов на юридических лиц, 1 протокол на должностное лицо, вынесено 3 постановления о назначении административного наказания, из них 2 – предупреждения, 1 -  на сумму 50 тыс. руб.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defTabSz="921437">
              <a:defRPr/>
            </a:pPr>
            <a:endParaRPr lang="ru-RU" sz="1100" dirty="0" smtClean="0"/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4C014E-5230-4E68-A1D5-3A8A12FEF6B1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контроле Управления находятся 24 предписания, выданных в 2023 году, из них:</a:t>
            </a:r>
          </a:p>
          <a:p>
            <a:pPr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- 3 предписания не исполнены, в отношении юридических лиц составлено 4 протокола об административном правонарушении по ч. 1. ст. 19.5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РФ, вынесено 4 постановления о назначении административного наказания на общую сумму 40 000 рублей; </a:t>
            </a:r>
          </a:p>
          <a:p>
            <a:pPr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- 8 предписаний - срок исполнения не истек; </a:t>
            </a:r>
          </a:p>
          <a:p>
            <a:pPr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- 13 предписаний - срок исполнения продлен Управлением через государственную информационную систему «Типовое облачное решение по автоматизации контрольной (надзорной) деятельности».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контроле находятся 115 предписаний, выданных в 2024 году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ВАЖНО: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момент подачи заявления в ФБУЗ на проведение санитарно-эпидемиологической экспертизы должны быть выполнены предписания Управления и его территориальных отделов.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подаче заявок на конкурс по предоставлению субсидий (грантов в форме субсидии) из областного бюджета на укрепление материально – технического состояния оздоровительных организаций обратить особое внимание на реализацию мероприятий по предписаниям.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B4606-E64D-40A5-94FF-760CAC58D2C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Основные нарушения выявленные в ходе плановых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проверок и профилактических мероприятий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работники не соответствовали требованиям, касающимся прохождения ими вакцинации,  профессиональной гигиенической подготовки и аттестации;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площадь на одного отдыхающего не соответствовала гигиеническим нормативам (МБОУ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Коношеозерская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СШ им.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В.А.Корытова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Коношского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района; МБОУ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Усть-Вельская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СШ № 23» Вельский район; МБОУ «СШ № 90 п. Кулой» Вельский район);</a:t>
            </a:r>
          </a:p>
          <a:p>
            <a:pPr algn="just"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обнаружено неисправное санитарно-техническое оборудование;</a:t>
            </a:r>
          </a:p>
          <a:p>
            <a:pPr algn="just"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окна, открываемые в летний период, не оборудованы москитными сетками;</a:t>
            </a:r>
          </a:p>
          <a:p>
            <a:pPr algn="just"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осуществлялся контроль за санитарным состоянием помещений и за соблюдением правил личной гигиены работников;</a:t>
            </a:r>
          </a:p>
          <a:p>
            <a:pPr algn="just"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проводился контроль эффективности акарицидных обработок;</a:t>
            </a:r>
          </a:p>
          <a:p>
            <a:pPr algn="just"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проводилась замена перегоревших ламп;</a:t>
            </a:r>
          </a:p>
          <a:p>
            <a:pPr algn="just">
              <a:spcAft>
                <a:spcPts val="400"/>
              </a:spcAft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дефекты поверхности пола, потолка, стен.</a:t>
            </a:r>
          </a:p>
          <a:p>
            <a:pPr algn="just">
              <a:spcAft>
                <a:spcPts val="400"/>
              </a:spcAft>
              <a:buFont typeface="Wingdings" pitchFamily="2" charset="2"/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ВАЖНО: На момент подачи заявления в ФБУЗ на проведение санитарно-эпидемиологической экспертизы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предусмотреть: </a:t>
            </a: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наполняемость отрядов должна соответствовать гигиеническим нормативам, а именно: площадь помещений для отдыха и игр (игровых комнат) не менее 2,5 кв. м и спальных помещений не менее 4 кв. м на 1 отдыхающего;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выделять помещения для лагерей, не требующих косметического ремонта, с исправным санитарно- техническим оборудованием, своевременно замененными лампами, с москитными сетками, своевременной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вакцинацией и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гиг.обучением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работников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4" name="Номер слайда 3"/>
          <p:cNvSpPr txBox="1">
            <a:spLocks noGrp="1"/>
          </p:cNvSpPr>
          <p:nvPr/>
        </p:nvSpPr>
        <p:spPr bwMode="auto">
          <a:xfrm>
            <a:off x="3851098" y="9431646"/>
            <a:ext cx="2944958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19" tIns="45560" rIns="91119" bIns="45560" anchor="b"/>
          <a:lstStyle/>
          <a:p>
            <a:pPr algn="r"/>
            <a:fld id="{46837333-E80F-4125-A72F-883CE7637F6E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14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4914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нарушения при организации питания выявленные в ходе плановых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проверок и профилактических мероприятий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работниками пищеблока не пройдены медицинские осмотры и  профессиональная гигиеническая подготовка;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нарушены условия хранения пищевых продуктов;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пищеблок не обеспечен минимальным перечнем оборудования;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соблюдались сроки годности пищевых продуктов;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примерное и фактическое меню не соответствовали гигиеническим требованиям;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готовые блюда не соответствовали требованиям безопасности по микробиологическим показателям.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питании детей использовались запрещенные продукты питания</a:t>
            </a:r>
          </a:p>
          <a:p>
            <a:pPr algn="just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endParaRPr lang="ru-RU" dirty="0">
              <a:latin typeface="+mn-lt"/>
            </a:endParaRPr>
          </a:p>
        </p:txBody>
      </p:sp>
      <p:sp>
        <p:nvSpPr>
          <p:cNvPr id="87044" name="Номер слайда 3"/>
          <p:cNvSpPr txBox="1">
            <a:spLocks noGrp="1"/>
          </p:cNvSpPr>
          <p:nvPr/>
        </p:nvSpPr>
        <p:spPr bwMode="auto">
          <a:xfrm>
            <a:off x="3851098" y="9431646"/>
            <a:ext cx="2944958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19" tIns="45560" rIns="91119" bIns="45560" anchor="b"/>
          <a:lstStyle/>
          <a:p>
            <a:pPr algn="r"/>
            <a:fld id="{46837333-E80F-4125-A72F-883CE7637F6E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15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4914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algn="just"/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При анализе выполнения продуктового набора на одного ребенка в загородных  лагерях (в среднем по области) установлено, 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установленные нормы продуктового набора выполнены по всем пищевым продуктам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80000" lvl="0" algn="just"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по мясу - 98,7 % в возрасте от 7-10 лет и 105,9 % в возрасте от 12 лет и старше; </a:t>
            </a:r>
          </a:p>
          <a:p>
            <a:pPr marL="180000" lvl="0" algn="just"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по птице – 124,0 % в возрасте от 7-10 лет и 125,6 % в возрасте от 12 лет и старше; </a:t>
            </a:r>
          </a:p>
          <a:p>
            <a:pPr marL="180000" lvl="0" algn="just"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по молоку – 112,8 в возрасте от 7-10 лет и 109,3 % в возрасте от 12 лет и старше; </a:t>
            </a:r>
          </a:p>
          <a:p>
            <a:pPr marL="180000" lvl="0" algn="just"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по творогу - 114,6 в возрасте от 7-10 лет и 143,8 % в возрасте от 12 лет и старше; </a:t>
            </a:r>
          </a:p>
          <a:p>
            <a:pPr marL="180000" lvl="0" algn="just"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по сметане – 100,1 % в возрасте от 7-10 лет и 111,39 % в возрасте от 12 лет и старше; </a:t>
            </a:r>
          </a:p>
          <a:p>
            <a:pPr marL="180000" lvl="0" algn="just"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по сыру – 128,0 % в возрасте от 7-10 лет и 120,79 % в возрасте от 12 лет и старше; </a:t>
            </a:r>
          </a:p>
          <a:p>
            <a:pPr marL="180000" lvl="0" algn="just"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по рыбе - 106,0 % в возрасте от 7-10 лет и 103,6 % в возрасте от 12 лет и старше; </a:t>
            </a:r>
          </a:p>
          <a:p>
            <a:pPr marL="180000" lvl="0" algn="just"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по фруктам - 110,3 % в возрасте от 7-10 лет и 119,0 % в возрасте от 12 лет и старше; </a:t>
            </a:r>
          </a:p>
          <a:p>
            <a:pPr marL="180000" lvl="0" algn="just">
              <a:spcAft>
                <a:spcPts val="200"/>
              </a:spcAft>
              <a:buFont typeface="Wingdings" pitchFamily="2" charset="2"/>
              <a:buChar char="Ø"/>
            </a:pP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по овощам - 97,0 % в возрасте от 7-10 лет и 94,8 % в возрасте от 12 лет и старше.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лагерях с дневным пребыванием детей в возрастной группе 7-10 лет и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от 12 лет и старше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среднем установленные нормы продуктового набора выполнены по всем пищевым продуктам. </a:t>
            </a:r>
          </a:p>
          <a:p>
            <a:pPr defTabSz="921437">
              <a:defRPr/>
            </a:pPr>
            <a:endParaRPr lang="ru-RU" dirty="0" smtClean="0"/>
          </a:p>
          <a:p>
            <a:r>
              <a:rPr lang="ru-RU" dirty="0" smtClean="0"/>
              <a:t>	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7D44A1-4676-4426-93A0-52C718B1BBC4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/>
          </a:bodyPr>
          <a:lstStyle/>
          <a:p>
            <a:pPr algn="just"/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Акарицидная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обработка с учетом эпидемиологической ситуации проведена в 329 лагерях (100% нуждающихся в обработках) на территории общей площадью на 210,25 га физической площади без учета кратности (287,37 га - оперативная площадь), из них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13 загородных стационарных – 38,35 га (97,53 га - оперативная площадь);  в 296 с дневным пребыванием детей – 139,81 га (150,68 га - оперативная площадь); в 20 палаточных – 32,09 га (39,16 га - оперативная площадь).  Контроль качества проведения противоклещевых обработок проводят специалисты ФБУЗ «Центр гигиены и эпидемиологии в Архангельской области и Ненецком автономном округе» и его филиалы по договорам с организациями, осуществляющими дезинфекционную деятельность и другими аккредитованными организациями.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Контроль качества проведенных противоклещевых обработок провели 252 лагеря или 76,6 % на 197,07 га оперативной площади или 68,6%. Детей, обратившихся по поводу присасывания клещей на территории ЛОУ и прилегающих к ним территориях, случаев заболеваний клещевым вирусным энцефалитом в ЛОУ не зарегистрировано.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ВАЖНО: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 сезон активности иксодовых клещей необходимо предусмотреть проведение акарицидных обработок с последующим контролем эффективности качества проведенных обработок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эндемичных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по клещевому энцефалиту районах. Исключения составляют загородные и палаточные лагеря, обработку территорий которых необходимо проводить независимо от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эндемичности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Территории,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эндемичные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по клещевому вирусному энцефалиту: Вельский,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Верхнетоемский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Вилегодский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Виноградовский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Каргопольский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Коношский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Котласский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Красноборский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Ленский,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Няндомский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Онежский,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Пинежский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Плесецкий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Приморский,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Устьянский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Холмогорский, Шенкурский муниципальные районы, а также города Коряжма, Котлас, Мирный.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Не относятся 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эндемичным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территории городов Архангельска, Северодвинска,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Новодвинска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а также Мезенского, Лешуконского районов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algn="just"/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/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indent="0" algn="just" defTabSz="924458" rtl="0" eaLnBrk="0" fontAlgn="base" latinLnBrk="0" hangingPunct="0">
              <a:lnSpc>
                <a:spcPct val="100000"/>
              </a:lnSpc>
              <a:spcBef>
                <a:spcPts val="4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24458" rtl="0" eaLnBrk="0" fontAlgn="base" latinLnBrk="0" hangingPunct="0">
              <a:lnSpc>
                <a:spcPct val="100000"/>
              </a:lnSpc>
              <a:spcBef>
                <a:spcPts val="4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just" defTabSz="924458" rtl="0" eaLnBrk="0" fontAlgn="base" latinLnBrk="0" hangingPunct="0">
              <a:lnSpc>
                <a:spcPct val="100000"/>
              </a:lnSpc>
              <a:spcBef>
                <a:spcPts val="4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just" defTabSz="924458" rtl="0" eaLnBrk="0" fontAlgn="base" latinLnBrk="0" hangingPunct="0">
              <a:lnSpc>
                <a:spcPct val="100000"/>
              </a:lnSpc>
              <a:spcBef>
                <a:spcPts val="4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just" defTabSz="924458" rtl="0" eaLnBrk="0" fontAlgn="base" latinLnBrk="0" hangingPunct="0">
              <a:lnSpc>
                <a:spcPct val="100000"/>
              </a:lnSpc>
              <a:spcBef>
                <a:spcPts val="4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78F7F4-BFCB-4035-8495-F50F8CECEE48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just" defTabSz="924458" rtl="0" eaLnBrk="0" fontAlgn="base" latinLnBrk="0" hangingPunct="0">
              <a:lnSpc>
                <a:spcPct val="100000"/>
              </a:lnSpc>
              <a:spcBef>
                <a:spcPts val="4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Дератизационные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мероприятия – комплекс мероприятий, направленных на борьбу с грызунами с целью обеспечения санитарно-эпидемиологического благополучия.</a:t>
            </a:r>
          </a:p>
          <a:p>
            <a:pPr marL="0" marR="0" indent="0" algn="just" defTabSz="924458" rtl="0" eaLnBrk="0" fontAlgn="base" latinLnBrk="0" hangingPunct="0">
              <a:lnSpc>
                <a:spcPct val="100000"/>
              </a:lnSpc>
              <a:spcBef>
                <a:spcPts val="4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Причинами заселения объектов грызунами могут быть: создание условий, пригодных для жизнедеятельности и укрытия грызунов в зданиях и на прилегающих территориях, несвоевременное проведение профилактических мероприятий, некачественное проведение истребительных мероприятий.</a:t>
            </a:r>
          </a:p>
          <a:p>
            <a:pPr marL="0" marR="0" indent="0" algn="just" defTabSz="924458" rtl="0" eaLnBrk="0" fontAlgn="base" latinLnBrk="0" hangingPunct="0">
              <a:lnSpc>
                <a:spcPct val="100000"/>
              </a:lnSpc>
              <a:spcBef>
                <a:spcPts val="4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планировании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дератизационных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мероприятий учитываются особенности местности, текущая эпизоотическая и эпидемиологическая обстановка, видовой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состав грызунов и их численность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indent="0" algn="just" defTabSz="924458" rtl="0" eaLnBrk="0" fontAlgn="base" latinLnBrk="0" hangingPunct="0">
              <a:lnSpc>
                <a:spcPct val="100000"/>
              </a:lnSpc>
              <a:spcBef>
                <a:spcPts val="4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Дератизационные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работы в оздоровительных учреждениях проводились по договору со специализированными организациями. Договоры были  заключены оздоровительными учреждениями, которые подлежали обработке, в 100%.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Дератизационные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мероприятия проведены на площади 497 261,1 кв.м.</a:t>
            </a:r>
          </a:p>
          <a:p>
            <a:pPr marL="0" marR="0" indent="0" algn="just" defTabSz="924458" rtl="0" eaLnBrk="0" fontAlgn="base" latinLnBrk="0" hangingPunct="0">
              <a:lnSpc>
                <a:spcPct val="100000"/>
              </a:lnSpc>
              <a:spcBef>
                <a:spcPts val="4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just" defTabSz="924458" rtl="0" eaLnBrk="0" fontAlgn="base" latinLnBrk="0" hangingPunct="0">
              <a:lnSpc>
                <a:spcPct val="100000"/>
              </a:lnSpc>
              <a:spcBef>
                <a:spcPts val="4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78F7F4-BFCB-4035-8495-F50F8CECEE48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ВАЖНО: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бращаем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ваше внимание, что в договоре на оказание услуг по дератизации, дезинсекции, дезинфекции в целях профилактики туляремии и геморрагической лихорадки с почечным синдромом (далее – ГЛПС) необходимо предусмотреть проведение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барьерной обработки по периметру забора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 собственной территории оздоровительной организации.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Энзоотичные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 туляремии территории расположены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Верхнетоемском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Вилегодском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Красноборском, Ленском,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Виноградовском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Котласском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Лешуконском, Мезенском,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Пинежском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Приморском, Холмогорском,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Шенкурском районах, а также городе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Котласе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перечень населенных пунктов энзоотичных по туляремии 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утвержден р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аспоряжением Министерства здравоохранения и социального развития АО от 16.03.2011 № 159рд «Об усилении мероприятий по профилактике туляремии в Архангельской области», утвержден).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Территории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эндемичные по ГЛПС: Вельский,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Каргопольский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Коношский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Котласский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Онежский,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Пинежский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Плесецкий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Приморский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Устьянский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Холмогорский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районы, а также города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Котлас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и Архангельск.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к организации профилактических мероприятий в очагах ГЛПС указаны в главе 19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п.п. 1608, 1612, 1613, 1618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3.3686-21 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Санитарно-эпидемиологические требования по профилактике инфекционных болезней»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к организации профилактических мероприятий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 туляремии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указаны в главе 15 п. 1358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3.3686-21 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Санитарно-эпидемиологические требования по профилактике инфекционных болезней».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справки: энзоотичная территория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- 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мелких млекопитающих регистрируется циркуляция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возбудителя,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эндемичная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территория – это где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мелких млекопитающих регистрируется циркуляция возбудителя и случаи заражения среди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just" defTabSz="924458" rtl="0" eaLnBrk="0" fontAlgn="base" latinLnBrk="0" hangingPunct="0">
              <a:lnSpc>
                <a:spcPct val="100000"/>
              </a:lnSpc>
              <a:spcBef>
                <a:spcPts val="4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78F7F4-BFCB-4035-8495-F50F8CECEE48}" type="slidenum">
              <a:rPr lang="ru-RU" smtClean="0"/>
              <a:pPr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Осуществление Управлением комплекса санитарно-противоэпидемических (профилактических) мероприятий в ходе выполнения функций контроля за организацией отдыха детей в Архангельской области было направлено на обеспечение безопасных условий для их отдыха и оздоровления.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контроле Управления находилось 397 летних оздоровительных учреждения, в том числе: 13 загородных, 364 с дневным пребыванием детей и 20  палаточных лагерей. Все ЛОУ получили санитарно-эпидемиологические заключения о соответствии деятельности санитарно-эпидемиологическим требованиям.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Увеличение количества лагерей палаточного типа связаны с возросшей потребностью родителей в отдыхе детей в регионе проживания; с результатом профилактической работы правительства с коммерческими организациями (в целях предотвращения деятельности несанкционированных лагерей), которые в 2024 году вошли в Реестр организаций отдыха детей и их оздоровления и получали поддержку из областного бюджета на питание детей (ДОЛ палаточного типа «Заря» СП МБОУ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Подюжская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СШ им. В.А. Абрамова»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Коношского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района, лагерь палаточного типа с круглосуточным пребыванием детей на базе НОУ «Оздоровительный лагерь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Кучкас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Пинежского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района, многопрофильный лагерь палаточного типа «Источник» с круглосуточным пребыванием детей МБОУ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Карпогорская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СШ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№ 118» СП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Веркольская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основная школа имени Ф.А. Абрамова»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Пинежского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района, лагерь палаточного типа «Алые паруса Поморья» ООО «7 Континентов» г. Архангельск). 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131F4-E74A-4553-BC7D-A0F00C8AB65A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2024 году санитарно – эпидемиологическое заключение по использованию водного объекта в оздоровительных и рекреационных целях для организации отдыха детей и их оздоровления в Архангельской области получило 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5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учреждений: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Получили СЭЗ об использовании водных объектов в оздоровительных и рекреационных целях 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ЛОУ: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1. Палаточный лагерь «Сбор старшеклассников с.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Копачёво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 ОО «Архангельский городской штаб школьников им. А.П. Гайдара» Холмогорского района (р. Северная Двина); 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 Загородный детский оздоровительный лагерь «Орлёнок» МБУ ДО «Спортивная школа г. Онеги» Онежского района (оз.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Пылкозеро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);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 Детский загородный стационарный оздоровительный лагерь «Боровое» структурное подразделение МАОУ ДОД «Районный центр дополнительного образования»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Няндомского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района (оз. Боровое);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4. Специализированный профильный лагерь «Школа туризма» с круглосуточным пребыванием ООО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Голубино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Пинежского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района (р. Пинега);</a:t>
            </a:r>
          </a:p>
          <a:p>
            <a:pPr lvl="0"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5. Детский загородный оздоровительный лагерь «Стрела» МБОУ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Дорогорская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среднаяя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школа Мезенского района» Мезенского района (р. Мезень). </a:t>
            </a:r>
          </a:p>
          <a:p>
            <a:pPr algn="just" defTabSz="911302">
              <a:spcBef>
                <a:spcPct val="0"/>
              </a:spcBef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29E8A-9BBD-41ED-A9A2-DEF2C02CD1FC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380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летний период 2024 года не было зарегистрировано вспышек инфекционных заболеваний (в 2023 году –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не зарегистрировано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летних оздоровительных учреждениях зарегистрировано 144 случая заболеваний и травм (в 2023 году – 194 случая), в том числе: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- 102 случая острых респираторных инфекций, верхних дыхательных путей (в 2023 году – 134 случая);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- 12 случаев ветряной оспы (в 2023 году – 14 случаев);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- 5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случаев педикулёза (в 2023 году – 14 случаев);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- 4 случая острой кишечной инфекции (в 2023 году – 6 случаев);</a:t>
            </a:r>
          </a:p>
          <a:p>
            <a:pPr algn="just">
              <a:buFontTx/>
              <a:buChar char="-"/>
            </a:pP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20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случаев травм (в 2023 году – 15 травм);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Заболевания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коронавирусной инфекции (Covid-19) не зарегистрировано (в 2023 году – 1 случай); случаев пневмонии (внебольничной) не зарегистрировано (в 2023 году – 1 случай).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ходе ЛОК медицинскими работниками допущен выпуск детей с педикулезом в учреждение детского отдыха и оздоровления ГАУ АО «ЦДО «Северный Артек» (Холмогорский район, д. Бор). Паразитарное заболевание выявлено при заезде детей на лагерную смену. </a:t>
            </a:r>
          </a:p>
          <a:p>
            <a:pPr algn="just" defTabSz="924523"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ВАЖНО!!!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Обеспечить дополнительные меры, направленные на повышение ответственности медицинских работников при осмотре детей на педикулез и чесотку, в целях предотвращения завоза заболеваний в летние оздоровительные организации.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332580-0EAD-44C5-B0F9-D13CCA52043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сравнению с 2021 годом в 2024 году отмечена некоторая динамика улучшения показателей эффективности оздоровления детей с выраженным оздоровительным эффектом на 2,3% с 88,9 % в 2022 году  до 91,2 % в 2024 году (2022 год – 88,9 %, 2023 год – 89,8%).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Оценка эффективности оздоровления детей проведена у 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2 426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детей в связи с тем, что оздоровительные смены (21 день) были проведены в 4 загородных лагерях (ДОЛ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Солониха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Красноборского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района, ДОЛ «Авангард» г. Мирный, ДОЛ «Буревестник» Плесецкого района, ДОЛ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Ватса-Парк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Котласского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района), из них выраженный оздоровительный эффект наблюдался у 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91,2 %,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слабый оздоровительный эффект у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8,3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%, отсутствие оздоровительного эффекта (ухудшение) у 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0,5 %.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летних оздоровительных учреждениях проводились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следующие п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рофилактические мероприятия, направленные на улучшение состояния здоровья в Архангельской области: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фитотерапия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 лечебная физкультура, физиотерапевтические процедуры, лечебный массаж, бассейн.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целом, профилактическими мероприятиями, направленными на улучшение состояния здоровья в Архангельской области охвачено: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фитотерапией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962 ребенка, лечебной физкультурой – 2 254 ребенка, физиотерапевтические процедуры получали 314 детей, лечебный массаж – 342 ребенка, бассейн – 1 075 детей.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131F4-E74A-4553-BC7D-A0F00C8AB65A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проведения санитарно- эпидемиологического обследования лагерей  ФБУЗ были выявлены следующие основные нарушения: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неготовность учреждения к проведению обследования для получения экспертного заключения; отсутствие полного пакета документов для открытия летнего оздоровительного учреждения (договор на акарицидную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дератизационную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обработку,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на мед. обслуживание, на питание)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 несоответствие питьевой воды требованиям безопасности; наличие помещений требующих косметического ремонта; отсутствие горячего и холодного водоснабжения; отсутствие ограждения территории лагеря; отсутствие необходимого минимального перечня помещений, технологического оборудования, неисправность технологического оборудования на пищеблоке, отсутствие приборов для обеззараживания помещений; неисправность системы водоотведения (канализации).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131F4-E74A-4553-BC7D-A0F00C8AB65A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момент подачи заявления в ФБУЗ на проведение санитарно-эпидемиологической экспертизы организаций отдыха должно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быть предусмотрено: </a:t>
            </a: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полный пакет документов и полная готовность объекта к летней оздоровительной кампании с обеспечением доступа в организацию общественного питания, с которой заключен договор на организацию питания детей;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выполнены предписания Управления и его территориальных отделов;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получены СЭЗ на ЗСО и СЭЗ на использование водного объекта в питьевых и хозяйственно-бытовых целях в случае использования организацией отдыха собственного источника питьевого водоснабжения;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получено СЭЗ на медицинскую деятельность в загородных организациях отдыха, расположенных на базе общеобразовательных организаций, с обеспечением набора помещений для загородного лагеря (в летнюю оздоровительную кампанию 2024 года отсутствовало СЭЗ на медицинскую деятельность в загородном лагере ЗСЛ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Трансформеры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 МБОУ «Никольская СОШ»);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наполняемость отрядов должна соответствовать гигиеническим нормативам, а именно: площадь помещений для отдыха и игр (игровых комнат) не менее 2,5 кв. м и спальных помещений не менее 4 кв. м на 1 отдыхающего;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выделять помещения для лагерей, не требующих косметического ремонта.</a:t>
            </a:r>
            <a:endParaRPr lang="ru-RU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131F4-E74A-4553-BC7D-A0F00C8AB65A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территории Архангельской области водный объект (скважины) в целях питьевого водоснабжения используют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14 организаций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отдыха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1) ДОЛ «Заря»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Красноборского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района; 2) ЗСДЛ «Орленок» Онежского района; 3) ДЛО «Орленок» Вельского района, 4) ПЛ «Рассвет» Вельского района; 5) ДООЦ «Стрела» Мезенского района; 6) детский военно-патриотический лагерь «Архистратиг»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Пинежского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района; 7) специализированный профильный лагерь «Школа туризма»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Пинежского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района; 8) специализированный (многопрофильный) лагерь «Формула единства – путь к успеху»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Пинежского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района; 9) многопрофильный лагерь палаточного типа «Источник»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Пинежского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района; 10) ЗСДОЛ «Северный Артек» Холмогорского района; 11) специализированный (профильный) палаточный лагерь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Квест-Артек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Холмогорского района; 12) ДОЛ «Буревестник» Плесецкого района; 13) ДЗСОЛ «Боровое» Плесецкого района; 14) ДОЛ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Солониха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Красноборского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района.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 получили СЭЗ 12 ЛОУ: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Детский оздоровительно-образовательный центр «Стрела»  Мезенский район; Детский военно-патриотический лагерь «Архистратиг»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Пинежский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район; Специализированный (многопрофильный) лагерь  «Формула единства – путь к успеху»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Пинежский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район; Специализированный профильный лагерь «Школа туризма»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Пинежский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район; Многопрофильный лагерь палаточного типа «Источник»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Пинежский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район; Детский оздоровительный лагерь «Заря»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Красноборский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район; Детский лагерь отдыха «Орлёнок» Вельский район; Палаточный лагерь «Рассвет» Вельский район; Загородный стационарный детский  лагерь «Орлёнок» Онежский район; Загородный стационарный детский оздоровительный лагерь «Северный Артек» Холмогорский район; Специализированный (профильный) палаточный лагерь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Квест-Артек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«» Холмогорский район»,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Детский загородный стационарный оздоровительный лагерь «Боровое»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Няндомский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Получили СЭЗ на использование водного объекта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целях питьевого водоснабжения 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 ЛОУ: 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ДОЛ: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«Буревестник» МБОУ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Североонежская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школа» Плесецкого района и ДОЛ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Солониха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 ЛПУ «Санаторий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Солониха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Красноборского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района.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Font typeface="Wingdings" pitchFamily="2" charset="2"/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BFC2-6621-4F51-A77A-9917CD6E102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Не получило СЭЗ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проект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зоны санитарной охраны источников водоснабжения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7 организаций отдыха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1) ДОЛ «Заря»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Красноборского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района; 2) ЗСДЛ «Орленок» Онежского района; 3) ДООЦ «Стрела» Мезенского района; 4) детский военно-патриотический лагерь «Архистратиг»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Пинежского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района; 5) специализированный профильный лагерь «Школа туризма»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Пинежского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района; 6) специализированный (многопрофильный) лагерь «Формула единства – путь к успеху»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Пинежского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района; 7) многопрофильный лагерь палаточного типа «Источник»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Пинежского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Получили СЭЗ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проект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зоны санитарной охраны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источников водоснабжения </a:t>
            </a:r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 организаций отдыха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1) ДЛО «Орленок» Вельского района; 2) ПЛ «Рассвет» Вельского района; 3) ЗСДОЛ «Северный Артек» Холмогорского района; 4) специализированный (профильный) палаточный лагерь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Квест-Артек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 Холмогорского района; 5) ДЗСОЛ «Боровое» Плесецкого района; 6) ДОЛ «Буревестник» Плесецкого района; 7) ДОЛ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Солониха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Красноборского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района.  </a:t>
            </a:r>
          </a:p>
          <a:p>
            <a:pPr algn="just">
              <a:buFont typeface="Wingdings" pitchFamily="2" charset="2"/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2BFC2-6621-4F51-A77A-9917CD6E102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latin typeface="Times New Roman" pitchFamily="18" charset="0"/>
                <a:cs typeface="Times New Roman" pitchFamily="18" charset="0"/>
              </a:rPr>
              <a:t>Управлением направлены предложения в проект решения межведомственной комиссии по организации отдыха, оздоровления и занятости детей и межведомственной комиссии по профилактике правонарушений и предупреждению чрезвычайных ситуаций в местах отдыха детей в Архангельской области, обеспечению безопасности организованных групп детей по маршрутам их следования всеми видами транспорта до начала работы детских оздоровительных лагерей и во время работы детских оздоровительных лагерей 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3" name="Номер слайда 3"/>
          <p:cNvSpPr txBox="1">
            <a:spLocks noGrp="1"/>
          </p:cNvSpPr>
          <p:nvPr/>
        </p:nvSpPr>
        <p:spPr bwMode="auto">
          <a:xfrm>
            <a:off x="3850444" y="9431599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6" tIns="46223" rIns="92446" bIns="46223" anchor="b"/>
          <a:lstStyle/>
          <a:p>
            <a:pPr algn="r"/>
            <a:fld id="{65FF169C-77A9-44DD-84E1-1F6F7BD9D082}" type="slidenum">
              <a:rPr lang="ru-RU" sz="1200">
                <a:solidFill>
                  <a:prstClr val="black"/>
                </a:solidFill>
                <a:latin typeface="Calibri" pitchFamily="34" charset="0"/>
              </a:rPr>
              <a:pPr algn="r"/>
              <a:t>27</a:t>
            </a:fld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478EB0-EF91-4194-9825-D2DB01819148}" type="slidenum">
              <a:rPr lang="ru-RU" altLang="ru-RU"/>
              <a:pPr/>
              <a:t>28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Анализ общего числа отдохнувших детей показывает, что в динамике за 3 года отмечается увеличение охвата детей летним отдыхом 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131F4-E74A-4553-BC7D-A0F00C8AB65A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В основном централизованное водоснабжение отсутствует в палаточных лагерях и в оздоровительных организациях с дневным пребыванием детей на базе общеобразовательных организаций, расположенных в населенных пунктах, не имеющих централизованных технических систем. Оздоровительные организации, не имеющие централизованного водоснабжения, работают на привозной воде. 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131F4-E74A-4553-BC7D-A0F00C8AB65A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Здания лагерей, не имеющие централизованной системы водоотведения и оборудованные выгребом, расположены в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неканализованных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районах. Увеличение таких объектов произошло за счет увеличения количества палаточных лагерей.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131F4-E74A-4553-BC7D-A0F00C8AB65A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Централизованная система отопления отсутствует в палаточных лагерях. Печное отопление оборудовано в лагерях с дневным пребыванием детей МБОУ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Вохтоминская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ОШ»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Коношского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района; МБОУ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Осиновская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ОШ»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Виноградовского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района.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Таким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образом, необходимо улучшать санитарно- техническое состояние школ в сельских районах и постепенно оборудовать здания централизованными системами коммуникаций.</a:t>
            </a: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131F4-E74A-4553-BC7D-A0F00C8AB65A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Индикативными показателями, характеризующими санитарно-эпидемиологическое благополучие в оздоровительных организациях, являются: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качество питьевой воды по санитарно-химическим и микробиологическим показателям;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качество готовых блюд по требованиям микробиологической безопасности;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энергетическая ценность рациона питания;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санитарно-гигиенический режим.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743A06-9463-4A17-94CF-A23BB930B62B}" type="slidenum">
              <a:rPr lang="ru-RU" smtClean="0">
                <a:solidFill>
                  <a:srgbClr val="000000"/>
                </a:solidFill>
              </a:rPr>
              <a:pPr/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Особое внимание в ходе надзора уделяется обеспечению оздоровительных организаций  качественной питьевой водой, как в период их подготовки, так и в течение работы.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всем типам оздоровительных организаций в 2024  году отмечено ухудшение показателей качества питьевой воды по микробиологическим показателям. </a:t>
            </a:r>
          </a:p>
          <a:p>
            <a:pPr algn="just" defTabSz="921437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Удельный вес исследованных проб питьевой воды, не соответствующих требованиям безопасности по микробиологическим показателям, увеличился на 0,6 % с 3,0% в 2022 г. до 3,6 % в 2024 г. </a:t>
            </a:r>
          </a:p>
          <a:p>
            <a:pPr marL="0" marR="0" indent="0" algn="just" defTabSz="9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данному показателю в 2024 году не соответствовало 18 проб воды в лагерях с дневным пребыванием детей (МБУ ДО «ДЦП «Радуга» при МБОУ СШ №№ 23, 69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Архангельск, 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Долматовская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СШ №6» Вельского района, 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Ровдинская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СШ» Шенкурского района, МБОУ «Ульяновская СОШ», 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Строевская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Плосская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основная школа» филиал 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Строевская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СОШ», 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Бестужевская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Едемская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основная общеобразовательная школа имени Розы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Шаниной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филиал 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Березницкая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ОГ»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Устьянского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района, 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Ерцевская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СШ им. С.И.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Бочарова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Коношского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района, МОУ «СОШ №5 г. Коряжмы», 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Сойгинская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СШ», 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Козьминская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СШ» Ленского района, 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Малошуйская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СОШ», 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Кодинская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 Онежский район, МОУ «Заречная начальная школа – детский сад», МОУ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Тихманьгская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СШ», МОУ «Средняя школа № 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Каргопольский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район, МБОУ СШ№ 3, СП «Андреевская начальная школа–детский сад МБОУ СШ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3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Няндома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indent="0" algn="just" defTabSz="9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D008D1-98D1-44B0-A8A8-8F9A1B737879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Удельный вес исследованных проб питьевой воды, не соответствующих гигиеническим нормативам по сан. – хим. показателям, увеличился на 0,4% с 9,0 % в 2022 г. до 9,4 % в 2024 г.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результатам лабораторных исследований 19 проб питьевой воды не соответствовали требованиям безопасности по санитарно-химическим показателям, из них 16 проб в лагерях с дневным пребыванием детей (МБУ ДО «СДДТ» при МБОУ СШ №60 (2 объекта), МБУ ДО СШ Искра, МБУ ДО СШ им. П.В. Усова г. Архангельск, МБОУ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Угреньгская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ОШ №10» Вельского района, МБОУ «Шенкурская СШ» Шенкурского района, МБОУ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Верхне-Устькулойская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ОШ №24», МБОУ «Средняя школа № 15 п. Кулой», МБОУ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Судромская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ОШ №13», МБОУ «Благовещенская СШ № 5», МБОУ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Липовская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ОШ № 15» Вельского района, МБОУ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Устьпаденьгская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ОШ», МБОУ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Боровская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ОШ» Шенкурского района, МБОУ «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Бестужевская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СОШ»,МБОУ ОСОШ № 2, МБОУ ОСОШ № 1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Устьянского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района), 2 пробы в загородном лагере ЗСДОЛ «Северный Артек» Холмогорского района; 1 проба в палаточном лагере «Заря»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Коношского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района. 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Пробы воды не соответствовали гигиеническим нормативам по показателям мутность, цветность,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перманганатная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окисляемость и железо общее.</a:t>
            </a: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Таким образом, ВАЖНО: обеспечить контроль за своевременной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подготовкой сетей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водопровода перед приемкой лагерей, в том числе осуществлять промывку и дезинфекцию сетей водоснабжения и замену фильтров, производственный контроль  за качеством питьевой воды.</a:t>
            </a:r>
            <a:endParaRPr lang="ru-RU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DA5C12-F242-4E06-ACB2-277C142A42A7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BA4A-F050-4F36-86ED-C47BDFD04A98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1C93-27D1-4369-9B23-7BE9DCD1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2B4B-7836-4A96-BE62-201FCE58E11B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1C93-27D1-4369-9B23-7BE9DCD1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1E37-8DDA-4D02-B1EB-030EE647D0EF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1C93-27D1-4369-9B23-7BE9DCD1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8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1" y="1600201"/>
            <a:ext cx="5416551" cy="16160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16986-DE98-44BA-A796-4B5656E366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1F5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A32E9-2B59-453F-84A7-2C07FE84E207}" type="datetime1">
              <a:rPr lang="ru-RU" smtClean="0"/>
              <a:pPr/>
              <a:t>13.09.2024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pPr marL="38100">
                <a:lnSpc>
                  <a:spcPts val="1425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="" xmlns:p14="http://schemas.microsoft.com/office/powerpoint/2010/main" val="38282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180D-2B4D-40F7-B3D8-BFBF64902EB5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1C93-27D1-4369-9B23-7BE9DCD1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5501-EFB6-4952-953A-CBA90723F2C9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1C93-27D1-4369-9B23-7BE9DCD1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9893-37F6-4838-BD65-F97C5A55BA5D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1C93-27D1-4369-9B23-7BE9DCD1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32D7-5998-4BB0-BDBF-20412206BD46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1C93-27D1-4369-9B23-7BE9DCD1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49A3-6302-4837-9333-0192E64342B5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1C93-27D1-4369-9B23-7BE9DCD1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B1D0-EAB5-49D5-83B1-B690A4EEAC58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1C93-27D1-4369-9B23-7BE9DCD1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E7535-78B2-4C5C-845F-006E470E86C5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1C93-27D1-4369-9B23-7BE9DCD1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23AF-BB19-4230-9F93-A731BBB754AF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1C93-27D1-4369-9B23-7BE9DCD1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5EF9A-AB5D-407F-B52C-2617908B87D1}" type="datetime1">
              <a:rPr lang="ru-RU" smtClean="0"/>
              <a:pPr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81C93-27D1-4369-9B23-7BE9DCD124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238084" y="1500174"/>
            <a:ext cx="1152313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ln w="1905"/>
                <a:latin typeface="Times New Roman" pitchFamily="18" charset="0"/>
                <a:cs typeface="Times New Roman" pitchFamily="18" charset="0"/>
              </a:rPr>
              <a:t>ОБ ИТОГАХ </a:t>
            </a:r>
            <a:br>
              <a:rPr lang="ru-RU" sz="3600" b="1" dirty="0" smtClean="0">
                <a:ln w="1905"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latin typeface="Times New Roman" pitchFamily="18" charset="0"/>
                <a:cs typeface="Times New Roman" pitchFamily="18" charset="0"/>
              </a:rPr>
              <a:t>ЛЕТНЕЙ ОЗДОРОВИТЕЛЬНОЙ КАМПАНИИ </a:t>
            </a:r>
          </a:p>
          <a:p>
            <a:pPr algn="ctr">
              <a:defRPr/>
            </a:pPr>
            <a:r>
              <a:rPr lang="ru-RU" sz="3600" b="1" dirty="0" smtClean="0">
                <a:ln w="1905"/>
                <a:latin typeface="Times New Roman" pitchFamily="18" charset="0"/>
                <a:cs typeface="Times New Roman" pitchFamily="18" charset="0"/>
              </a:rPr>
              <a:t>2024 ГОДА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0" y="4725144"/>
            <a:ext cx="12192000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Руководитель Управления Роспотребнадзора по Архангельской области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Носовской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Тарас Иванович</a:t>
            </a:r>
          </a:p>
          <a:p>
            <a:pPr lvl="0" algn="ctr">
              <a:spcBef>
                <a:spcPct val="20000"/>
              </a:spcBef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1C93-27D1-4369-9B23-7BE9DCD1241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00042"/>
          </a:xfr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КАЧЕСТВО ГОТОВЫХ БЛЮД ПО ТРЕБОВАНИЯМ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МИКРОБИОЛОГИЧЕСКОЙ БЕЗОПАСНОСТИ ЗА 2022 – 2024 г.г.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/>
          <a:p>
            <a:pPr>
              <a:defRPr/>
            </a:pPr>
            <a:fld id="{DD7B6D3B-C6F3-4B91-A676-6999AFAF59CE}" type="slidenum"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452398" y="1428736"/>
            <a:ext cx="59531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Удельный вес проб готовых блюд в ЛОУ, не соответствующих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требованиям безопасности по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микробиологическим показателям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1818" y="1643050"/>
            <a:ext cx="5310182" cy="3477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Готовая продукция не соответствовала 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требованиям безопасности:</a:t>
            </a:r>
          </a:p>
          <a:p>
            <a:pPr algn="ctr">
              <a:defRPr/>
            </a:pPr>
            <a:endParaRPr lang="ru-RU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одной пробе в лагере с дневным пребыванием  на базе МБОУ ОСОШ № 1 </a:t>
            </a:r>
            <a:r>
              <a:rPr lang="ru-RU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Устьянского</a:t>
            </a: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района;</a:t>
            </a:r>
          </a:p>
          <a:p>
            <a:pPr lvl="0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одной пробе в загородном лагере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ЗСДОЛ «Северный Артек» Холмогорского района</a:t>
            </a:r>
            <a:endParaRPr lang="ru-RU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881026" y="2214554"/>
          <a:ext cx="5572164" cy="385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object 9"/>
          <p:cNvGrpSpPr>
            <a:grpSpLocks/>
          </p:cNvGrpSpPr>
          <p:nvPr/>
        </p:nvGrpSpPr>
        <p:grpSpPr bwMode="auto">
          <a:xfrm>
            <a:off x="6596066" y="1428736"/>
            <a:ext cx="579438" cy="547688"/>
            <a:chOff x="2186547" y="353395"/>
            <a:chExt cx="579755" cy="547370"/>
          </a:xfrm>
          <a:solidFill>
            <a:srgbClr val="0070C0"/>
          </a:solidFill>
        </p:grpSpPr>
        <p:sp>
          <p:nvSpPr>
            <p:cNvPr id="12" name="object 10"/>
            <p:cNvSpPr>
              <a:spLocks/>
            </p:cNvSpPr>
            <p:nvPr/>
          </p:nvSpPr>
          <p:spPr bwMode="auto">
            <a:xfrm>
              <a:off x="2192897" y="359745"/>
              <a:ext cx="567055" cy="534670"/>
            </a:xfrm>
            <a:custGeom>
              <a:avLst/>
              <a:gdLst>
                <a:gd name="T0" fmla="*/ 566928 w 567055"/>
                <a:gd name="T1" fmla="*/ 0 h 534669"/>
                <a:gd name="T2" fmla="*/ 0 w 567055"/>
                <a:gd name="T3" fmla="*/ 0 h 534669"/>
                <a:gd name="T4" fmla="*/ 0 w 567055"/>
                <a:gd name="T5" fmla="*/ 534460 h 534669"/>
                <a:gd name="T6" fmla="*/ 178151 w 567055"/>
                <a:gd name="T7" fmla="*/ 366511 h 534669"/>
                <a:gd name="T8" fmla="*/ 178151 w 567055"/>
                <a:gd name="T9" fmla="*/ 178151 h 534669"/>
                <a:gd name="T10" fmla="*/ 377954 w 567055"/>
                <a:gd name="T11" fmla="*/ 178151 h 534669"/>
                <a:gd name="T12" fmla="*/ 566928 w 567055"/>
                <a:gd name="T13" fmla="*/ 0 h 5346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7055" h="534669">
                  <a:moveTo>
                    <a:pt x="566928" y="0"/>
                  </a:moveTo>
                  <a:lnTo>
                    <a:pt x="0" y="0"/>
                  </a:lnTo>
                  <a:lnTo>
                    <a:pt x="0" y="534459"/>
                  </a:lnTo>
                  <a:lnTo>
                    <a:pt x="178151" y="366510"/>
                  </a:lnTo>
                  <a:lnTo>
                    <a:pt x="178151" y="178151"/>
                  </a:lnTo>
                  <a:lnTo>
                    <a:pt x="377954" y="178151"/>
                  </a:lnTo>
                  <a:lnTo>
                    <a:pt x="5669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" name="object 11"/>
            <p:cNvSpPr>
              <a:spLocks/>
            </p:cNvSpPr>
            <p:nvPr/>
          </p:nvSpPr>
          <p:spPr bwMode="auto">
            <a:xfrm>
              <a:off x="2192897" y="359745"/>
              <a:ext cx="567055" cy="534670"/>
            </a:xfrm>
            <a:custGeom>
              <a:avLst/>
              <a:gdLst>
                <a:gd name="T0" fmla="*/ 0 w 567055"/>
                <a:gd name="T1" fmla="*/ 0 h 534669"/>
                <a:gd name="T2" fmla="*/ 566928 w 567055"/>
                <a:gd name="T3" fmla="*/ 0 h 534669"/>
                <a:gd name="T4" fmla="*/ 377953 w 567055"/>
                <a:gd name="T5" fmla="*/ 178151 h 534669"/>
                <a:gd name="T6" fmla="*/ 178151 w 567055"/>
                <a:gd name="T7" fmla="*/ 178151 h 534669"/>
                <a:gd name="T8" fmla="*/ 178151 w 567055"/>
                <a:gd name="T9" fmla="*/ 366512 h 534669"/>
                <a:gd name="T10" fmla="*/ 0 w 567055"/>
                <a:gd name="T11" fmla="*/ 534461 h 534669"/>
                <a:gd name="T12" fmla="*/ 0 w 567055"/>
                <a:gd name="T13" fmla="*/ 0 h 5346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7055" h="534669">
                  <a:moveTo>
                    <a:pt x="0" y="0"/>
                  </a:moveTo>
                  <a:lnTo>
                    <a:pt x="566928" y="0"/>
                  </a:lnTo>
                  <a:lnTo>
                    <a:pt x="377953" y="178151"/>
                  </a:lnTo>
                  <a:lnTo>
                    <a:pt x="178151" y="178151"/>
                  </a:lnTo>
                  <a:lnTo>
                    <a:pt x="178151" y="366511"/>
                  </a:lnTo>
                  <a:lnTo>
                    <a:pt x="0" y="53446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5B9BD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4" name="object 12"/>
          <p:cNvGrpSpPr>
            <a:grpSpLocks/>
          </p:cNvGrpSpPr>
          <p:nvPr/>
        </p:nvGrpSpPr>
        <p:grpSpPr bwMode="auto">
          <a:xfrm>
            <a:off x="11382412" y="5072074"/>
            <a:ext cx="579437" cy="547688"/>
            <a:chOff x="9776067" y="1532844"/>
            <a:chExt cx="579755" cy="547370"/>
          </a:xfrm>
          <a:solidFill>
            <a:srgbClr val="0070C0"/>
          </a:solidFill>
        </p:grpSpPr>
        <p:sp>
          <p:nvSpPr>
            <p:cNvPr id="15" name="object 13"/>
            <p:cNvSpPr>
              <a:spLocks/>
            </p:cNvSpPr>
            <p:nvPr/>
          </p:nvSpPr>
          <p:spPr bwMode="auto">
            <a:xfrm>
              <a:off x="9782417" y="1539195"/>
              <a:ext cx="567055" cy="534670"/>
            </a:xfrm>
            <a:custGeom>
              <a:avLst/>
              <a:gdLst>
                <a:gd name="T0" fmla="*/ 566928 w 567054"/>
                <a:gd name="T1" fmla="*/ 0 h 534669"/>
                <a:gd name="T2" fmla="*/ 388778 w 567054"/>
                <a:gd name="T3" fmla="*/ 167948 h 534669"/>
                <a:gd name="T4" fmla="*/ 388778 w 567054"/>
                <a:gd name="T5" fmla="*/ 356308 h 534669"/>
                <a:gd name="T6" fmla="*/ 188974 w 567054"/>
                <a:gd name="T7" fmla="*/ 356308 h 534669"/>
                <a:gd name="T8" fmla="*/ 0 w 567054"/>
                <a:gd name="T9" fmla="*/ 534460 h 534669"/>
                <a:gd name="T10" fmla="*/ 566928 w 567054"/>
                <a:gd name="T11" fmla="*/ 534460 h 534669"/>
                <a:gd name="T12" fmla="*/ 566928 w 567054"/>
                <a:gd name="T13" fmla="*/ 0 h 5346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7054" h="534669">
                  <a:moveTo>
                    <a:pt x="566927" y="0"/>
                  </a:moveTo>
                  <a:lnTo>
                    <a:pt x="388777" y="167948"/>
                  </a:lnTo>
                  <a:lnTo>
                    <a:pt x="388777" y="356307"/>
                  </a:lnTo>
                  <a:lnTo>
                    <a:pt x="188974" y="356307"/>
                  </a:lnTo>
                  <a:lnTo>
                    <a:pt x="0" y="534459"/>
                  </a:lnTo>
                  <a:lnTo>
                    <a:pt x="566927" y="534459"/>
                  </a:lnTo>
                  <a:lnTo>
                    <a:pt x="56692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" name="object 14"/>
            <p:cNvSpPr>
              <a:spLocks/>
            </p:cNvSpPr>
            <p:nvPr/>
          </p:nvSpPr>
          <p:spPr bwMode="auto">
            <a:xfrm>
              <a:off x="9782417" y="1539194"/>
              <a:ext cx="567055" cy="534670"/>
            </a:xfrm>
            <a:custGeom>
              <a:avLst/>
              <a:gdLst>
                <a:gd name="T0" fmla="*/ 566929 w 567054"/>
                <a:gd name="T1" fmla="*/ 534461 h 534669"/>
                <a:gd name="T2" fmla="*/ 0 w 567054"/>
                <a:gd name="T3" fmla="*/ 534461 h 534669"/>
                <a:gd name="T4" fmla="*/ 188974 w 567054"/>
                <a:gd name="T5" fmla="*/ 356309 h 534669"/>
                <a:gd name="T6" fmla="*/ 388777 w 567054"/>
                <a:gd name="T7" fmla="*/ 356309 h 534669"/>
                <a:gd name="T8" fmla="*/ 388777 w 567054"/>
                <a:gd name="T9" fmla="*/ 167948 h 534669"/>
                <a:gd name="T10" fmla="*/ 566929 w 567054"/>
                <a:gd name="T11" fmla="*/ 0 h 534669"/>
                <a:gd name="T12" fmla="*/ 566929 w 567054"/>
                <a:gd name="T13" fmla="*/ 534461 h 5346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7054" h="534669">
                  <a:moveTo>
                    <a:pt x="566928" y="534460"/>
                  </a:moveTo>
                  <a:lnTo>
                    <a:pt x="0" y="534460"/>
                  </a:lnTo>
                  <a:lnTo>
                    <a:pt x="188974" y="356308"/>
                  </a:lnTo>
                  <a:lnTo>
                    <a:pt x="388776" y="356308"/>
                  </a:lnTo>
                  <a:lnTo>
                    <a:pt x="388776" y="167948"/>
                  </a:lnTo>
                  <a:lnTo>
                    <a:pt x="566928" y="0"/>
                  </a:lnTo>
                  <a:lnTo>
                    <a:pt x="566928" y="534460"/>
                  </a:lnTo>
                  <a:close/>
                </a:path>
              </a:pathLst>
            </a:custGeom>
            <a:grpFill/>
            <a:ln w="12700">
              <a:solidFill>
                <a:srgbClr val="5B9BD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7" name="object 15"/>
          <p:cNvGrpSpPr>
            <a:grpSpLocks/>
          </p:cNvGrpSpPr>
          <p:nvPr/>
        </p:nvGrpSpPr>
        <p:grpSpPr bwMode="auto">
          <a:xfrm>
            <a:off x="6667504" y="5072074"/>
            <a:ext cx="546100" cy="579438"/>
            <a:chOff x="2219016" y="1402350"/>
            <a:chExt cx="547370" cy="579755"/>
          </a:xfrm>
          <a:solidFill>
            <a:srgbClr val="0070C0"/>
          </a:solidFill>
        </p:grpSpPr>
        <p:sp>
          <p:nvSpPr>
            <p:cNvPr id="18" name="object 16"/>
            <p:cNvSpPr>
              <a:spLocks/>
            </p:cNvSpPr>
            <p:nvPr/>
          </p:nvSpPr>
          <p:spPr bwMode="auto">
            <a:xfrm>
              <a:off x="2225366" y="1408700"/>
              <a:ext cx="534670" cy="567055"/>
            </a:xfrm>
            <a:custGeom>
              <a:avLst/>
              <a:gdLst>
                <a:gd name="T0" fmla="*/ 0 w 534669"/>
                <a:gd name="T1" fmla="*/ 0 h 567055"/>
                <a:gd name="T2" fmla="*/ 0 w 534669"/>
                <a:gd name="T3" fmla="*/ 566928 h 567055"/>
                <a:gd name="T4" fmla="*/ 534460 w 534669"/>
                <a:gd name="T5" fmla="*/ 566928 h 567055"/>
                <a:gd name="T6" fmla="*/ 366511 w 534669"/>
                <a:gd name="T7" fmla="*/ 388776 h 567055"/>
                <a:gd name="T8" fmla="*/ 178150 w 534669"/>
                <a:gd name="T9" fmla="*/ 388776 h 567055"/>
                <a:gd name="T10" fmla="*/ 178150 w 534669"/>
                <a:gd name="T11" fmla="*/ 188973 h 567055"/>
                <a:gd name="T12" fmla="*/ 0 w 534669"/>
                <a:gd name="T13" fmla="*/ 0 h 567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4669" h="567055">
                  <a:moveTo>
                    <a:pt x="0" y="0"/>
                  </a:moveTo>
                  <a:lnTo>
                    <a:pt x="0" y="566928"/>
                  </a:lnTo>
                  <a:lnTo>
                    <a:pt x="534459" y="566928"/>
                  </a:lnTo>
                  <a:lnTo>
                    <a:pt x="366510" y="388776"/>
                  </a:lnTo>
                  <a:lnTo>
                    <a:pt x="178150" y="388776"/>
                  </a:lnTo>
                  <a:lnTo>
                    <a:pt x="178150" y="1889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9" name="object 17"/>
            <p:cNvSpPr>
              <a:spLocks/>
            </p:cNvSpPr>
            <p:nvPr/>
          </p:nvSpPr>
          <p:spPr bwMode="auto">
            <a:xfrm>
              <a:off x="2225366" y="1408700"/>
              <a:ext cx="534670" cy="567055"/>
            </a:xfrm>
            <a:custGeom>
              <a:avLst/>
              <a:gdLst>
                <a:gd name="T0" fmla="*/ 0 w 534669"/>
                <a:gd name="T1" fmla="*/ 566928 h 567055"/>
                <a:gd name="T2" fmla="*/ 0 w 534669"/>
                <a:gd name="T3" fmla="*/ 0 h 567055"/>
                <a:gd name="T4" fmla="*/ 178151 w 534669"/>
                <a:gd name="T5" fmla="*/ 188974 h 567055"/>
                <a:gd name="T6" fmla="*/ 178151 w 534669"/>
                <a:gd name="T7" fmla="*/ 388776 h 567055"/>
                <a:gd name="T8" fmla="*/ 366512 w 534669"/>
                <a:gd name="T9" fmla="*/ 388776 h 567055"/>
                <a:gd name="T10" fmla="*/ 534461 w 534669"/>
                <a:gd name="T11" fmla="*/ 566928 h 567055"/>
                <a:gd name="T12" fmla="*/ 0 w 534669"/>
                <a:gd name="T13" fmla="*/ 566928 h 567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4669" h="567055">
                  <a:moveTo>
                    <a:pt x="0" y="566928"/>
                  </a:moveTo>
                  <a:lnTo>
                    <a:pt x="0" y="0"/>
                  </a:lnTo>
                  <a:lnTo>
                    <a:pt x="178151" y="188974"/>
                  </a:lnTo>
                  <a:lnTo>
                    <a:pt x="178151" y="388776"/>
                  </a:lnTo>
                  <a:lnTo>
                    <a:pt x="366511" y="388776"/>
                  </a:lnTo>
                  <a:lnTo>
                    <a:pt x="534460" y="566928"/>
                  </a:lnTo>
                  <a:lnTo>
                    <a:pt x="0" y="566928"/>
                  </a:lnTo>
                  <a:close/>
                </a:path>
              </a:pathLst>
            </a:custGeom>
            <a:grpFill/>
            <a:ln w="12700">
              <a:solidFill>
                <a:srgbClr val="5B9BD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0" name="object 18"/>
          <p:cNvGrpSpPr>
            <a:grpSpLocks/>
          </p:cNvGrpSpPr>
          <p:nvPr/>
        </p:nvGrpSpPr>
        <p:grpSpPr bwMode="auto">
          <a:xfrm>
            <a:off x="11382412" y="1428736"/>
            <a:ext cx="547687" cy="581025"/>
            <a:chOff x="9808535" y="392386"/>
            <a:chExt cx="547370" cy="579755"/>
          </a:xfrm>
          <a:solidFill>
            <a:srgbClr val="0070C0"/>
          </a:solidFill>
        </p:grpSpPr>
        <p:sp>
          <p:nvSpPr>
            <p:cNvPr id="21" name="object 19"/>
            <p:cNvSpPr>
              <a:spLocks/>
            </p:cNvSpPr>
            <p:nvPr/>
          </p:nvSpPr>
          <p:spPr bwMode="auto">
            <a:xfrm>
              <a:off x="9814886" y="398736"/>
              <a:ext cx="534670" cy="567055"/>
            </a:xfrm>
            <a:custGeom>
              <a:avLst/>
              <a:gdLst>
                <a:gd name="T0" fmla="*/ 534459 w 534670"/>
                <a:gd name="T1" fmla="*/ 0 h 567055"/>
                <a:gd name="T2" fmla="*/ 0 w 534670"/>
                <a:gd name="T3" fmla="*/ 0 h 567055"/>
                <a:gd name="T4" fmla="*/ 167948 w 534670"/>
                <a:gd name="T5" fmla="*/ 178151 h 567055"/>
                <a:gd name="T6" fmla="*/ 356308 w 534670"/>
                <a:gd name="T7" fmla="*/ 178151 h 567055"/>
                <a:gd name="T8" fmla="*/ 356308 w 534670"/>
                <a:gd name="T9" fmla="*/ 377954 h 567055"/>
                <a:gd name="T10" fmla="*/ 534459 w 534670"/>
                <a:gd name="T11" fmla="*/ 566928 h 567055"/>
                <a:gd name="T12" fmla="*/ 534459 w 534670"/>
                <a:gd name="T13" fmla="*/ 0 h 567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4670" h="567055">
                  <a:moveTo>
                    <a:pt x="534459" y="0"/>
                  </a:moveTo>
                  <a:lnTo>
                    <a:pt x="0" y="0"/>
                  </a:lnTo>
                  <a:lnTo>
                    <a:pt x="167948" y="178151"/>
                  </a:lnTo>
                  <a:lnTo>
                    <a:pt x="356308" y="178151"/>
                  </a:lnTo>
                  <a:lnTo>
                    <a:pt x="356308" y="377954"/>
                  </a:lnTo>
                  <a:lnTo>
                    <a:pt x="534459" y="566928"/>
                  </a:lnTo>
                  <a:lnTo>
                    <a:pt x="5344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2" name="object 20"/>
            <p:cNvSpPr>
              <a:spLocks/>
            </p:cNvSpPr>
            <p:nvPr/>
          </p:nvSpPr>
          <p:spPr bwMode="auto">
            <a:xfrm>
              <a:off x="9814885" y="398736"/>
              <a:ext cx="534670" cy="567055"/>
            </a:xfrm>
            <a:custGeom>
              <a:avLst/>
              <a:gdLst>
                <a:gd name="T0" fmla="*/ 534460 w 534670"/>
                <a:gd name="T1" fmla="*/ 0 h 567055"/>
                <a:gd name="T2" fmla="*/ 534460 w 534670"/>
                <a:gd name="T3" fmla="*/ 566928 h 567055"/>
                <a:gd name="T4" fmla="*/ 356308 w 534670"/>
                <a:gd name="T5" fmla="*/ 377953 h 567055"/>
                <a:gd name="T6" fmla="*/ 356308 w 534670"/>
                <a:gd name="T7" fmla="*/ 178151 h 567055"/>
                <a:gd name="T8" fmla="*/ 167948 w 534670"/>
                <a:gd name="T9" fmla="*/ 178151 h 567055"/>
                <a:gd name="T10" fmla="*/ 0 w 534670"/>
                <a:gd name="T11" fmla="*/ 0 h 567055"/>
                <a:gd name="T12" fmla="*/ 534460 w 534670"/>
                <a:gd name="T13" fmla="*/ 0 h 567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4670" h="567055">
                  <a:moveTo>
                    <a:pt x="534460" y="0"/>
                  </a:moveTo>
                  <a:lnTo>
                    <a:pt x="534460" y="566928"/>
                  </a:lnTo>
                  <a:lnTo>
                    <a:pt x="356308" y="377953"/>
                  </a:lnTo>
                  <a:lnTo>
                    <a:pt x="356308" y="178151"/>
                  </a:lnTo>
                  <a:lnTo>
                    <a:pt x="167948" y="178151"/>
                  </a:lnTo>
                  <a:lnTo>
                    <a:pt x="0" y="0"/>
                  </a:lnTo>
                  <a:lnTo>
                    <a:pt x="534460" y="0"/>
                  </a:lnTo>
                  <a:close/>
                </a:path>
              </a:pathLst>
            </a:custGeom>
            <a:grpFill/>
            <a:ln w="12700">
              <a:solidFill>
                <a:srgbClr val="5B9BD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2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  <p:sp>
        <p:nvSpPr>
          <p:cNvPr id="25" name="object 7"/>
          <p:cNvSpPr/>
          <p:nvPr/>
        </p:nvSpPr>
        <p:spPr>
          <a:xfrm flipV="1">
            <a:off x="452398" y="928670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/>
          <a:p>
            <a:pPr>
              <a:defRPr/>
            </a:pPr>
            <a:fld id="{DD7B6D3B-C6F3-4B91-A676-6999AFAF59C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335361" y="1700808"/>
            <a:ext cx="57594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Удельный вес смывов в столовых ЛОУ,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которых обнаружены бактерии групп кишечных палочек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666712" y="2571744"/>
          <a:ext cx="5500726" cy="363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810380" y="1500174"/>
            <a:ext cx="51673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Смывы не соответствовали 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требованиям безопасности:</a:t>
            </a:r>
          </a:p>
          <a:p>
            <a:pPr algn="ctr">
              <a:defRPr/>
            </a:pPr>
            <a:endParaRPr lang="ru-RU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48 пробах в лагерях с дневным пребыванием в г. Котласа, г. Коряжмы, Вельском, </a:t>
            </a:r>
            <a:r>
              <a:rPr lang="ru-RU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Верхнетоемском</a:t>
            </a: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Коношском</a:t>
            </a: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Красноборском, Онежском, Приморском, </a:t>
            </a:r>
            <a:r>
              <a:rPr lang="ru-RU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Устьянском</a:t>
            </a: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районах;</a:t>
            </a:r>
          </a:p>
          <a:p>
            <a:pPr lvl="0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одной пробе в загородном лагере «Заря» </a:t>
            </a:r>
            <a:r>
              <a:rPr lang="ru-RU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Красноборского</a:t>
            </a: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района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4 пробах в палаточном лагере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«Заря»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Коношского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13" name="object 9"/>
          <p:cNvGrpSpPr>
            <a:grpSpLocks/>
          </p:cNvGrpSpPr>
          <p:nvPr/>
        </p:nvGrpSpPr>
        <p:grpSpPr bwMode="auto">
          <a:xfrm>
            <a:off x="6596066" y="1428736"/>
            <a:ext cx="579438" cy="547688"/>
            <a:chOff x="2186547" y="353395"/>
            <a:chExt cx="579755" cy="547370"/>
          </a:xfrm>
          <a:solidFill>
            <a:srgbClr val="0070C0"/>
          </a:solidFill>
        </p:grpSpPr>
        <p:sp>
          <p:nvSpPr>
            <p:cNvPr id="14" name="object 10"/>
            <p:cNvSpPr>
              <a:spLocks/>
            </p:cNvSpPr>
            <p:nvPr/>
          </p:nvSpPr>
          <p:spPr bwMode="auto">
            <a:xfrm>
              <a:off x="2192897" y="359745"/>
              <a:ext cx="567055" cy="534670"/>
            </a:xfrm>
            <a:custGeom>
              <a:avLst/>
              <a:gdLst>
                <a:gd name="T0" fmla="*/ 566928 w 567055"/>
                <a:gd name="T1" fmla="*/ 0 h 534669"/>
                <a:gd name="T2" fmla="*/ 0 w 567055"/>
                <a:gd name="T3" fmla="*/ 0 h 534669"/>
                <a:gd name="T4" fmla="*/ 0 w 567055"/>
                <a:gd name="T5" fmla="*/ 534460 h 534669"/>
                <a:gd name="T6" fmla="*/ 178151 w 567055"/>
                <a:gd name="T7" fmla="*/ 366511 h 534669"/>
                <a:gd name="T8" fmla="*/ 178151 w 567055"/>
                <a:gd name="T9" fmla="*/ 178151 h 534669"/>
                <a:gd name="T10" fmla="*/ 377954 w 567055"/>
                <a:gd name="T11" fmla="*/ 178151 h 534669"/>
                <a:gd name="T12" fmla="*/ 566928 w 567055"/>
                <a:gd name="T13" fmla="*/ 0 h 5346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7055" h="534669">
                  <a:moveTo>
                    <a:pt x="566928" y="0"/>
                  </a:moveTo>
                  <a:lnTo>
                    <a:pt x="0" y="0"/>
                  </a:lnTo>
                  <a:lnTo>
                    <a:pt x="0" y="534459"/>
                  </a:lnTo>
                  <a:lnTo>
                    <a:pt x="178151" y="366510"/>
                  </a:lnTo>
                  <a:lnTo>
                    <a:pt x="178151" y="178151"/>
                  </a:lnTo>
                  <a:lnTo>
                    <a:pt x="377954" y="178151"/>
                  </a:lnTo>
                  <a:lnTo>
                    <a:pt x="5669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" name="object 11"/>
            <p:cNvSpPr>
              <a:spLocks/>
            </p:cNvSpPr>
            <p:nvPr/>
          </p:nvSpPr>
          <p:spPr bwMode="auto">
            <a:xfrm>
              <a:off x="2192897" y="359745"/>
              <a:ext cx="567055" cy="534670"/>
            </a:xfrm>
            <a:custGeom>
              <a:avLst/>
              <a:gdLst>
                <a:gd name="T0" fmla="*/ 0 w 567055"/>
                <a:gd name="T1" fmla="*/ 0 h 534669"/>
                <a:gd name="T2" fmla="*/ 566928 w 567055"/>
                <a:gd name="T3" fmla="*/ 0 h 534669"/>
                <a:gd name="T4" fmla="*/ 377953 w 567055"/>
                <a:gd name="T5" fmla="*/ 178151 h 534669"/>
                <a:gd name="T6" fmla="*/ 178151 w 567055"/>
                <a:gd name="T7" fmla="*/ 178151 h 534669"/>
                <a:gd name="T8" fmla="*/ 178151 w 567055"/>
                <a:gd name="T9" fmla="*/ 366512 h 534669"/>
                <a:gd name="T10" fmla="*/ 0 w 567055"/>
                <a:gd name="T11" fmla="*/ 534461 h 534669"/>
                <a:gd name="T12" fmla="*/ 0 w 567055"/>
                <a:gd name="T13" fmla="*/ 0 h 5346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7055" h="534669">
                  <a:moveTo>
                    <a:pt x="0" y="0"/>
                  </a:moveTo>
                  <a:lnTo>
                    <a:pt x="566928" y="0"/>
                  </a:lnTo>
                  <a:lnTo>
                    <a:pt x="377953" y="178151"/>
                  </a:lnTo>
                  <a:lnTo>
                    <a:pt x="178151" y="178151"/>
                  </a:lnTo>
                  <a:lnTo>
                    <a:pt x="178151" y="366511"/>
                  </a:lnTo>
                  <a:lnTo>
                    <a:pt x="0" y="53446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5B9BD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6" name="object 12"/>
          <p:cNvGrpSpPr>
            <a:grpSpLocks/>
          </p:cNvGrpSpPr>
          <p:nvPr/>
        </p:nvGrpSpPr>
        <p:grpSpPr bwMode="auto">
          <a:xfrm>
            <a:off x="11382412" y="5572140"/>
            <a:ext cx="579437" cy="547688"/>
            <a:chOff x="9776067" y="1532844"/>
            <a:chExt cx="579755" cy="547370"/>
          </a:xfrm>
          <a:solidFill>
            <a:srgbClr val="0070C0"/>
          </a:solidFill>
        </p:grpSpPr>
        <p:sp>
          <p:nvSpPr>
            <p:cNvPr id="17" name="object 13"/>
            <p:cNvSpPr>
              <a:spLocks/>
            </p:cNvSpPr>
            <p:nvPr/>
          </p:nvSpPr>
          <p:spPr bwMode="auto">
            <a:xfrm>
              <a:off x="9782417" y="1539195"/>
              <a:ext cx="567055" cy="534670"/>
            </a:xfrm>
            <a:custGeom>
              <a:avLst/>
              <a:gdLst>
                <a:gd name="T0" fmla="*/ 566928 w 567054"/>
                <a:gd name="T1" fmla="*/ 0 h 534669"/>
                <a:gd name="T2" fmla="*/ 388778 w 567054"/>
                <a:gd name="T3" fmla="*/ 167948 h 534669"/>
                <a:gd name="T4" fmla="*/ 388778 w 567054"/>
                <a:gd name="T5" fmla="*/ 356308 h 534669"/>
                <a:gd name="T6" fmla="*/ 188974 w 567054"/>
                <a:gd name="T7" fmla="*/ 356308 h 534669"/>
                <a:gd name="T8" fmla="*/ 0 w 567054"/>
                <a:gd name="T9" fmla="*/ 534460 h 534669"/>
                <a:gd name="T10" fmla="*/ 566928 w 567054"/>
                <a:gd name="T11" fmla="*/ 534460 h 534669"/>
                <a:gd name="T12" fmla="*/ 566928 w 567054"/>
                <a:gd name="T13" fmla="*/ 0 h 5346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7054" h="534669">
                  <a:moveTo>
                    <a:pt x="566927" y="0"/>
                  </a:moveTo>
                  <a:lnTo>
                    <a:pt x="388777" y="167948"/>
                  </a:lnTo>
                  <a:lnTo>
                    <a:pt x="388777" y="356307"/>
                  </a:lnTo>
                  <a:lnTo>
                    <a:pt x="188974" y="356307"/>
                  </a:lnTo>
                  <a:lnTo>
                    <a:pt x="0" y="534459"/>
                  </a:lnTo>
                  <a:lnTo>
                    <a:pt x="566927" y="534459"/>
                  </a:lnTo>
                  <a:lnTo>
                    <a:pt x="56692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8" name="object 14"/>
            <p:cNvSpPr>
              <a:spLocks/>
            </p:cNvSpPr>
            <p:nvPr/>
          </p:nvSpPr>
          <p:spPr bwMode="auto">
            <a:xfrm>
              <a:off x="9782417" y="1539194"/>
              <a:ext cx="567055" cy="534670"/>
            </a:xfrm>
            <a:custGeom>
              <a:avLst/>
              <a:gdLst>
                <a:gd name="T0" fmla="*/ 566929 w 567054"/>
                <a:gd name="T1" fmla="*/ 534461 h 534669"/>
                <a:gd name="T2" fmla="*/ 0 w 567054"/>
                <a:gd name="T3" fmla="*/ 534461 h 534669"/>
                <a:gd name="T4" fmla="*/ 188974 w 567054"/>
                <a:gd name="T5" fmla="*/ 356309 h 534669"/>
                <a:gd name="T6" fmla="*/ 388777 w 567054"/>
                <a:gd name="T7" fmla="*/ 356309 h 534669"/>
                <a:gd name="T8" fmla="*/ 388777 w 567054"/>
                <a:gd name="T9" fmla="*/ 167948 h 534669"/>
                <a:gd name="T10" fmla="*/ 566929 w 567054"/>
                <a:gd name="T11" fmla="*/ 0 h 534669"/>
                <a:gd name="T12" fmla="*/ 566929 w 567054"/>
                <a:gd name="T13" fmla="*/ 534461 h 5346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7054" h="534669">
                  <a:moveTo>
                    <a:pt x="566928" y="534460"/>
                  </a:moveTo>
                  <a:lnTo>
                    <a:pt x="0" y="534460"/>
                  </a:lnTo>
                  <a:lnTo>
                    <a:pt x="188974" y="356308"/>
                  </a:lnTo>
                  <a:lnTo>
                    <a:pt x="388776" y="356308"/>
                  </a:lnTo>
                  <a:lnTo>
                    <a:pt x="388776" y="167948"/>
                  </a:lnTo>
                  <a:lnTo>
                    <a:pt x="566928" y="0"/>
                  </a:lnTo>
                  <a:lnTo>
                    <a:pt x="566928" y="534460"/>
                  </a:lnTo>
                  <a:close/>
                </a:path>
              </a:pathLst>
            </a:custGeom>
            <a:grpFill/>
            <a:ln w="12700">
              <a:solidFill>
                <a:srgbClr val="5B9BD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9" name="object 15"/>
          <p:cNvGrpSpPr>
            <a:grpSpLocks/>
          </p:cNvGrpSpPr>
          <p:nvPr/>
        </p:nvGrpSpPr>
        <p:grpSpPr bwMode="auto">
          <a:xfrm>
            <a:off x="6524628" y="5572140"/>
            <a:ext cx="546100" cy="579438"/>
            <a:chOff x="2219016" y="1402350"/>
            <a:chExt cx="547370" cy="579755"/>
          </a:xfrm>
          <a:solidFill>
            <a:srgbClr val="0070C0"/>
          </a:solidFill>
        </p:grpSpPr>
        <p:sp>
          <p:nvSpPr>
            <p:cNvPr id="20" name="object 16"/>
            <p:cNvSpPr>
              <a:spLocks/>
            </p:cNvSpPr>
            <p:nvPr/>
          </p:nvSpPr>
          <p:spPr bwMode="auto">
            <a:xfrm>
              <a:off x="2225366" y="1408700"/>
              <a:ext cx="534670" cy="567055"/>
            </a:xfrm>
            <a:custGeom>
              <a:avLst/>
              <a:gdLst>
                <a:gd name="T0" fmla="*/ 0 w 534669"/>
                <a:gd name="T1" fmla="*/ 0 h 567055"/>
                <a:gd name="T2" fmla="*/ 0 w 534669"/>
                <a:gd name="T3" fmla="*/ 566928 h 567055"/>
                <a:gd name="T4" fmla="*/ 534460 w 534669"/>
                <a:gd name="T5" fmla="*/ 566928 h 567055"/>
                <a:gd name="T6" fmla="*/ 366511 w 534669"/>
                <a:gd name="T7" fmla="*/ 388776 h 567055"/>
                <a:gd name="T8" fmla="*/ 178150 w 534669"/>
                <a:gd name="T9" fmla="*/ 388776 h 567055"/>
                <a:gd name="T10" fmla="*/ 178150 w 534669"/>
                <a:gd name="T11" fmla="*/ 188973 h 567055"/>
                <a:gd name="T12" fmla="*/ 0 w 534669"/>
                <a:gd name="T13" fmla="*/ 0 h 567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4669" h="567055">
                  <a:moveTo>
                    <a:pt x="0" y="0"/>
                  </a:moveTo>
                  <a:lnTo>
                    <a:pt x="0" y="566928"/>
                  </a:lnTo>
                  <a:lnTo>
                    <a:pt x="534459" y="566928"/>
                  </a:lnTo>
                  <a:lnTo>
                    <a:pt x="366510" y="388776"/>
                  </a:lnTo>
                  <a:lnTo>
                    <a:pt x="178150" y="388776"/>
                  </a:lnTo>
                  <a:lnTo>
                    <a:pt x="178150" y="1889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" name="object 17"/>
            <p:cNvSpPr>
              <a:spLocks/>
            </p:cNvSpPr>
            <p:nvPr/>
          </p:nvSpPr>
          <p:spPr bwMode="auto">
            <a:xfrm>
              <a:off x="2225366" y="1408700"/>
              <a:ext cx="534670" cy="567055"/>
            </a:xfrm>
            <a:custGeom>
              <a:avLst/>
              <a:gdLst>
                <a:gd name="T0" fmla="*/ 0 w 534669"/>
                <a:gd name="T1" fmla="*/ 566928 h 567055"/>
                <a:gd name="T2" fmla="*/ 0 w 534669"/>
                <a:gd name="T3" fmla="*/ 0 h 567055"/>
                <a:gd name="T4" fmla="*/ 178151 w 534669"/>
                <a:gd name="T5" fmla="*/ 188974 h 567055"/>
                <a:gd name="T6" fmla="*/ 178151 w 534669"/>
                <a:gd name="T7" fmla="*/ 388776 h 567055"/>
                <a:gd name="T8" fmla="*/ 366512 w 534669"/>
                <a:gd name="T9" fmla="*/ 388776 h 567055"/>
                <a:gd name="T10" fmla="*/ 534461 w 534669"/>
                <a:gd name="T11" fmla="*/ 566928 h 567055"/>
                <a:gd name="T12" fmla="*/ 0 w 534669"/>
                <a:gd name="T13" fmla="*/ 566928 h 567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4669" h="567055">
                  <a:moveTo>
                    <a:pt x="0" y="566928"/>
                  </a:moveTo>
                  <a:lnTo>
                    <a:pt x="0" y="0"/>
                  </a:lnTo>
                  <a:lnTo>
                    <a:pt x="178151" y="188974"/>
                  </a:lnTo>
                  <a:lnTo>
                    <a:pt x="178151" y="388776"/>
                  </a:lnTo>
                  <a:lnTo>
                    <a:pt x="366511" y="388776"/>
                  </a:lnTo>
                  <a:lnTo>
                    <a:pt x="534460" y="566928"/>
                  </a:lnTo>
                  <a:lnTo>
                    <a:pt x="0" y="566928"/>
                  </a:lnTo>
                  <a:close/>
                </a:path>
              </a:pathLst>
            </a:custGeom>
            <a:grpFill/>
            <a:ln w="12700">
              <a:solidFill>
                <a:srgbClr val="5B9BD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2" name="object 18"/>
          <p:cNvGrpSpPr>
            <a:grpSpLocks/>
          </p:cNvGrpSpPr>
          <p:nvPr/>
        </p:nvGrpSpPr>
        <p:grpSpPr bwMode="auto">
          <a:xfrm>
            <a:off x="11382412" y="1428736"/>
            <a:ext cx="547687" cy="581025"/>
            <a:chOff x="9808535" y="392386"/>
            <a:chExt cx="547370" cy="579755"/>
          </a:xfrm>
          <a:solidFill>
            <a:srgbClr val="0070C0"/>
          </a:solidFill>
        </p:grpSpPr>
        <p:sp>
          <p:nvSpPr>
            <p:cNvPr id="23" name="object 19"/>
            <p:cNvSpPr>
              <a:spLocks/>
            </p:cNvSpPr>
            <p:nvPr/>
          </p:nvSpPr>
          <p:spPr bwMode="auto">
            <a:xfrm>
              <a:off x="9814886" y="398736"/>
              <a:ext cx="534670" cy="567055"/>
            </a:xfrm>
            <a:custGeom>
              <a:avLst/>
              <a:gdLst>
                <a:gd name="T0" fmla="*/ 534459 w 534670"/>
                <a:gd name="T1" fmla="*/ 0 h 567055"/>
                <a:gd name="T2" fmla="*/ 0 w 534670"/>
                <a:gd name="T3" fmla="*/ 0 h 567055"/>
                <a:gd name="T4" fmla="*/ 167948 w 534670"/>
                <a:gd name="T5" fmla="*/ 178151 h 567055"/>
                <a:gd name="T6" fmla="*/ 356308 w 534670"/>
                <a:gd name="T7" fmla="*/ 178151 h 567055"/>
                <a:gd name="T8" fmla="*/ 356308 w 534670"/>
                <a:gd name="T9" fmla="*/ 377954 h 567055"/>
                <a:gd name="T10" fmla="*/ 534459 w 534670"/>
                <a:gd name="T11" fmla="*/ 566928 h 567055"/>
                <a:gd name="T12" fmla="*/ 534459 w 534670"/>
                <a:gd name="T13" fmla="*/ 0 h 567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4670" h="567055">
                  <a:moveTo>
                    <a:pt x="534459" y="0"/>
                  </a:moveTo>
                  <a:lnTo>
                    <a:pt x="0" y="0"/>
                  </a:lnTo>
                  <a:lnTo>
                    <a:pt x="167948" y="178151"/>
                  </a:lnTo>
                  <a:lnTo>
                    <a:pt x="356308" y="178151"/>
                  </a:lnTo>
                  <a:lnTo>
                    <a:pt x="356308" y="377954"/>
                  </a:lnTo>
                  <a:lnTo>
                    <a:pt x="534459" y="566928"/>
                  </a:lnTo>
                  <a:lnTo>
                    <a:pt x="5344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4" name="object 20"/>
            <p:cNvSpPr>
              <a:spLocks/>
            </p:cNvSpPr>
            <p:nvPr/>
          </p:nvSpPr>
          <p:spPr bwMode="auto">
            <a:xfrm>
              <a:off x="9814885" y="398736"/>
              <a:ext cx="534670" cy="567055"/>
            </a:xfrm>
            <a:custGeom>
              <a:avLst/>
              <a:gdLst>
                <a:gd name="T0" fmla="*/ 534460 w 534670"/>
                <a:gd name="T1" fmla="*/ 0 h 567055"/>
                <a:gd name="T2" fmla="*/ 534460 w 534670"/>
                <a:gd name="T3" fmla="*/ 566928 h 567055"/>
                <a:gd name="T4" fmla="*/ 356308 w 534670"/>
                <a:gd name="T5" fmla="*/ 377953 h 567055"/>
                <a:gd name="T6" fmla="*/ 356308 w 534670"/>
                <a:gd name="T7" fmla="*/ 178151 h 567055"/>
                <a:gd name="T8" fmla="*/ 167948 w 534670"/>
                <a:gd name="T9" fmla="*/ 178151 h 567055"/>
                <a:gd name="T10" fmla="*/ 0 w 534670"/>
                <a:gd name="T11" fmla="*/ 0 h 567055"/>
                <a:gd name="T12" fmla="*/ 534460 w 534670"/>
                <a:gd name="T13" fmla="*/ 0 h 567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4670" h="567055">
                  <a:moveTo>
                    <a:pt x="534460" y="0"/>
                  </a:moveTo>
                  <a:lnTo>
                    <a:pt x="534460" y="566928"/>
                  </a:lnTo>
                  <a:lnTo>
                    <a:pt x="356308" y="377953"/>
                  </a:lnTo>
                  <a:lnTo>
                    <a:pt x="356308" y="178151"/>
                  </a:lnTo>
                  <a:lnTo>
                    <a:pt x="167948" y="178151"/>
                  </a:lnTo>
                  <a:lnTo>
                    <a:pt x="0" y="0"/>
                  </a:lnTo>
                  <a:lnTo>
                    <a:pt x="534460" y="0"/>
                  </a:lnTo>
                  <a:close/>
                </a:path>
              </a:pathLst>
            </a:custGeom>
            <a:grpFill/>
            <a:ln w="12700">
              <a:solidFill>
                <a:srgbClr val="5B9BD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2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  <p:sp>
        <p:nvSpPr>
          <p:cNvPr id="26" name="object 7"/>
          <p:cNvSpPr/>
          <p:nvPr/>
        </p:nvSpPr>
        <p:spPr>
          <a:xfrm flipV="1">
            <a:off x="452398" y="1071546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523836" y="357166"/>
            <a:ext cx="10972800" cy="72546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САНИТАРНО-ГИГИЕНИЧЕСКИЙ РЕЖИМ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2022 – 2024 г.г.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16" name="Group 32"/>
          <p:cNvGraphicFramePr>
            <a:graphicFrameLocks noGrp="1"/>
          </p:cNvGraphicFramePr>
          <p:nvPr>
            <p:ph idx="1"/>
          </p:nvPr>
        </p:nvGraphicFramePr>
        <p:xfrm>
          <a:off x="666712" y="1428736"/>
          <a:ext cx="10849204" cy="51441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337362"/>
                <a:gridCol w="2255921"/>
                <a:gridCol w="2255921"/>
              </a:tblGrid>
              <a:tr h="369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341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лагерей, всего объектов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из них проверено 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341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 т.ч. в ходе профилактических визитов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324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390</a:t>
                      </a:r>
                    </a:p>
                  </a:txBody>
                  <a:tcPr marL="121920" marR="121920" horzOverflow="overflow"/>
                </a:tc>
              </a:tr>
              <a:tr h="341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 т.ч. в ходе плановых проверок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horzOverflow="overflow"/>
                </a:tc>
              </a:tr>
              <a:tr h="341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проверенных лагерей,  (%)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 т.ч. с лабораторными методами исследования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648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проверок и профилактических визитов, проведенных   с лабораторными методами,  (%)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6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Количество ЛОУ с выявленными нарушениями</a:t>
                      </a:r>
                    </a:p>
                  </a:txBody>
                  <a:tcPr marL="121920" marR="12192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146</a:t>
                      </a:r>
                    </a:p>
                  </a:txBody>
                  <a:tcPr marL="121920" marR="12192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127</a:t>
                      </a:r>
                    </a:p>
                  </a:txBody>
                  <a:tcPr marL="121920" marR="12192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7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Выдано предписаний об устранении выявленных нарушений</a:t>
                      </a:r>
                    </a:p>
                  </a:txBody>
                  <a:tcPr marL="121920" marR="12192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121920" marR="12192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121920" marR="12192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7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Количество протоколов/сумма штрафов</a:t>
                      </a:r>
                    </a:p>
                  </a:txBody>
                  <a:tcPr marL="121920" marR="12192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27  / 366 000 руб.</a:t>
                      </a:r>
                    </a:p>
                  </a:txBody>
                  <a:tcPr marL="121920" marR="12192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 / 50 000 руб.</a:t>
                      </a:r>
                    </a:p>
                  </a:txBody>
                  <a:tcPr marL="121920" marR="12192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/>
          <a:p>
            <a:pPr>
              <a:defRPr/>
            </a:pPr>
            <a:fld id="{ACB1A07E-FE83-4FEB-8AFF-9592D2F11CA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8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  <p:sp>
        <p:nvSpPr>
          <p:cNvPr id="9" name="object 7"/>
          <p:cNvSpPr/>
          <p:nvPr/>
        </p:nvSpPr>
        <p:spPr>
          <a:xfrm flipV="1">
            <a:off x="452398" y="1071546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23836" y="357166"/>
            <a:ext cx="10972800" cy="72546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СВЕДЕНИЯ О КОНТРОЛЬНО-НАДЗОРНЫХ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ПРОФИЛАКТИЧЕСКИХ МЕРОПРИЯТИЯХ В 2023 - 2024 г.г.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36" y="357166"/>
            <a:ext cx="10972800" cy="72546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КОНТРОЛЬ ВЫПОЛНЕНИЯ ПРЕДПИСАНИЙ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контроле находятся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предписания, выданных в 2023 году, из них: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предписания не исполнены, в отношении юридических лиц составлено 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протокола об административном правонарушении по ч. 1. ст. 19.5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РФ, вынесено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постановления о назначении административного наказания на общую сумму 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0 000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рублей;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предписаний - срок исполнения не истек;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предписаний - срок исполнения продлен Управлением через государственную информационную систему «Типовое облачное решение по автоматизации контрольной (надзорной) деятельности».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На контроле находятся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предписаний, выданных в 2024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  <p:sp>
        <p:nvSpPr>
          <p:cNvPr id="6" name="object 7"/>
          <p:cNvSpPr/>
          <p:nvPr/>
        </p:nvSpPr>
        <p:spPr>
          <a:xfrm flipV="1">
            <a:off x="452398" y="1142984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35360" y="1340768"/>
            <a:ext cx="11189928" cy="487431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работники не соответствовали требованиям, касающимся прохождения ими вакцинации,  профессиональной гигиенической подготовки и аттестации; </a:t>
            </a:r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площадь на одного отдыхающего не соответствовала гигиеническим нормативам ;</a:t>
            </a:r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обнаружено неисправное санитарно-техническое оборудование;</a:t>
            </a:r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окна, открываемые в летний период, не оборудованы москитными сетками;</a:t>
            </a:r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 осуществлялся контроль за санитарным состоянием помещений и за соблюдением правил личной гигиены работников;</a:t>
            </a:r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 проводился контроль эффективности акарицидных обработок;</a:t>
            </a:r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 проводилась замена перегоревших ламп;</a:t>
            </a:r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дефекты поверхности пола, потолка, стен.</a:t>
            </a:r>
          </a:p>
          <a:p>
            <a:pPr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/>
          <a:p>
            <a:pPr>
              <a:defRPr/>
            </a:pPr>
            <a:fld id="{6033153E-AFDC-47FB-ABE3-A2C373F875C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6" name="Рисунок 15" descr="moskitnaya-setka-840x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1884" y="4786322"/>
            <a:ext cx="2285992" cy="2071678"/>
          </a:xfrm>
          <a:prstGeom prst="rect">
            <a:avLst/>
          </a:prstGeom>
        </p:spPr>
      </p:pic>
      <p:pic>
        <p:nvPicPr>
          <p:cNvPr id="19" name="Рисунок 18" descr="ekonomiya-elektroenergii-za-schyot-svetodiodnyh-lamp-scal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82214" y="4286256"/>
            <a:ext cx="1929543" cy="928694"/>
          </a:xfrm>
          <a:prstGeom prst="rect">
            <a:avLst/>
          </a:prstGeom>
        </p:spPr>
      </p:pic>
      <p:pic>
        <p:nvPicPr>
          <p:cNvPr id="1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  <p:sp>
        <p:nvSpPr>
          <p:cNvPr id="17" name="object 7"/>
          <p:cNvSpPr/>
          <p:nvPr/>
        </p:nvSpPr>
        <p:spPr>
          <a:xfrm flipV="1">
            <a:off x="452398" y="1071546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Рисунок 12" descr="f404700dfb43fbbc7cefb0c62d3c92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91826" y="1785926"/>
            <a:ext cx="1500174" cy="142876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23836" y="0"/>
            <a:ext cx="10972800" cy="1143000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ТИПОВЫЕ НАРУШЕНИЯ ПРИ ПРОВЕДЕНИИ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ПРОВЕРОК ЛЕТНИХ ОЗДОРОВИТЕЛЬНЫХ УЧРЕЖДЕНИЙ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331828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38084" y="1357298"/>
            <a:ext cx="11261366" cy="518229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работниками пищеблока не пройдены медицинские осмотры и  профессиональная гигиеническая подготовка;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арушены условия хранения пищевых продуктов;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пищеблок не обеспечен минимальным перечнем оборудования;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 соблюдались сроки годности пищевых продуктов;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римерное и фактическое меню не соответствовали гигиеническим требованиям;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готовые блюда не соответствовали требованиям безопасности по микробиологическим показателям.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питании детей использовались запрещенные продукты питания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/>
          <a:p>
            <a:pPr>
              <a:defRPr/>
            </a:pPr>
            <a:fld id="{6033153E-AFDC-47FB-ABE3-A2C373F875C8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4" name="Рисунок 13" descr="f404700dfb43fbbc7cefb0c62d3c9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6528" y="4643446"/>
            <a:ext cx="1500174" cy="1928826"/>
          </a:xfrm>
          <a:prstGeom prst="rect">
            <a:avLst/>
          </a:prstGeom>
        </p:spPr>
      </p:pic>
      <p:pic>
        <p:nvPicPr>
          <p:cNvPr id="15" name="Рисунок 14" descr="1644971127_30-fikiwiki-com-p-kartinki-uborka-kvartir-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274" y="5357826"/>
            <a:ext cx="2214578" cy="1285884"/>
          </a:xfrm>
          <a:prstGeom prst="rect">
            <a:avLst/>
          </a:prstGeom>
        </p:spPr>
      </p:pic>
      <p:pic>
        <p:nvPicPr>
          <p:cNvPr id="19" name="Рисунок 18" descr="kakie-produkty-nelzja-zamorazhivat-36990e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4694" y="5357826"/>
            <a:ext cx="2595554" cy="1259104"/>
          </a:xfrm>
          <a:prstGeom prst="rect">
            <a:avLst/>
          </a:prstGeom>
        </p:spPr>
      </p:pic>
      <p:pic>
        <p:nvPicPr>
          <p:cNvPr id="20" name="Рисунок 19" descr="kanevskoj-novyj-dou-pishheblok-img-12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95670" y="5286388"/>
            <a:ext cx="2758432" cy="1244420"/>
          </a:xfrm>
          <a:prstGeom prst="rect">
            <a:avLst/>
          </a:prstGeom>
        </p:spPr>
      </p:pic>
      <p:pic>
        <p:nvPicPr>
          <p:cNvPr id="12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  <p:sp>
        <p:nvSpPr>
          <p:cNvPr id="13" name="object 7"/>
          <p:cNvSpPr/>
          <p:nvPr/>
        </p:nvSpPr>
        <p:spPr>
          <a:xfrm flipV="1">
            <a:off x="452398" y="1071546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12192000" cy="836712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ТИПОВЫЕ НАРУШЕНИЯ ПРИ ОРГАНИЗАЦИИ ПИТАНИЯ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31828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/>
          <a:p>
            <a:pPr>
              <a:defRPr/>
            </a:pPr>
            <a:fld id="{70216986-DE98-44BA-A796-4B5656E366F7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0" y="1785926"/>
            <a:ext cx="11882478" cy="3067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80000" lvl="0" algn="just">
              <a:spcAft>
                <a:spcPts val="20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мясу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98,7 %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возрасте от 7-10 лет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105,9 %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возрасте от 12 лет и старше; </a:t>
            </a:r>
          </a:p>
          <a:p>
            <a:pPr marL="180000" lvl="0" algn="just">
              <a:spcAft>
                <a:spcPts val="20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птице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124,0 %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возрасте от 7-10 лет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125,6 %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возрасте от 12 лет и старше; </a:t>
            </a:r>
          </a:p>
          <a:p>
            <a:pPr marL="180000" algn="just">
              <a:spcAft>
                <a:spcPts val="20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рыбе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106,0 %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возрасте от 7-10 лет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103,6 %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возрасте от 12 лет и старше; </a:t>
            </a:r>
          </a:p>
          <a:p>
            <a:pPr marL="180000" lvl="0" algn="just">
              <a:spcAft>
                <a:spcPts val="20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молоку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112,8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возрасте от 7-10 лет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109,3 %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возрасте от 12 лет и старше; </a:t>
            </a:r>
          </a:p>
          <a:p>
            <a:pPr marL="180000" lvl="0" algn="just">
              <a:spcAft>
                <a:spcPts val="20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творогу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114,6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возрасте от 7-10 лет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143,8 %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возрасте от 12 лет и старше; </a:t>
            </a:r>
          </a:p>
          <a:p>
            <a:pPr marL="180000" lvl="0" algn="just">
              <a:spcAft>
                <a:spcPts val="20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сметане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100,1 %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возрасте от 7-10 лет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111,39 %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возрасте от 12 лет и старше; </a:t>
            </a:r>
          </a:p>
          <a:p>
            <a:pPr marL="180000" lvl="0" algn="just">
              <a:spcAft>
                <a:spcPts val="20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сыру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128,0 %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возрасте от 7-10 лет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120,79 %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возрасте от 12 лет и старше; </a:t>
            </a:r>
          </a:p>
          <a:p>
            <a:pPr marL="180000" lvl="0" algn="just">
              <a:spcAft>
                <a:spcPts val="20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фруктам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110,3 %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возрасте от 7-10 лет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119,0 %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возрасте от 12 лет и старше; </a:t>
            </a:r>
          </a:p>
          <a:p>
            <a:pPr marL="180000" lvl="0" algn="just">
              <a:spcAft>
                <a:spcPts val="200"/>
              </a:spcAft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овощам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97,0 %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возрасте от 7-10 лет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94,8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возрасте от 12 лет и старше. 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9404" y="2285992"/>
            <a:ext cx="1729316" cy="769937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6528" y="3857628"/>
            <a:ext cx="1680633" cy="792162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82214" y="5786454"/>
            <a:ext cx="1720849" cy="792163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9720" y="4929198"/>
            <a:ext cx="1572535" cy="792088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952992" y="4857760"/>
            <a:ext cx="1572684" cy="784952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96264" y="4857760"/>
            <a:ext cx="1703916" cy="792162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9522" y="5786454"/>
            <a:ext cx="1729316" cy="792162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81356" y="5786454"/>
            <a:ext cx="1728192" cy="778311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67438" y="5786454"/>
            <a:ext cx="1824203" cy="79200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7" name="object 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  <p:sp>
        <p:nvSpPr>
          <p:cNvPr id="18" name="object 7"/>
          <p:cNvSpPr/>
          <p:nvPr/>
        </p:nvSpPr>
        <p:spPr>
          <a:xfrm flipV="1">
            <a:off x="452398" y="1285860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12192000" cy="836712"/>
          </a:xfrm>
          <a:noFill/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ВЫПОЛНЕНИЕ СРЕДНЕСУТОЧНОГО НАБОРА ПИЩЕВЫХ ПРОДУКТОВ В ЗАГОРОДНЫХ  ЛАГЕРЯХ,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12192000" cy="836712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АКАРИЦИДНЫЕ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МЕРОПРИЯТИЯ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7096132" y="1500174"/>
            <a:ext cx="4786346" cy="164307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5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Присасывания клещей и случаев заболеваний клещевым вирусным энцефалитом в ЛОУ </a:t>
            </a:r>
            <a:r>
              <a:rPr lang="ru-RU" sz="25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зарегистрировано</a:t>
            </a:r>
            <a:r>
              <a:rPr lang="ru-RU" sz="25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sz="20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sz="2000" b="1" kern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1C93-27D1-4369-9B23-7BE9DCD12415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3" name="Содержимое 15"/>
          <p:cNvSpPr txBox="1">
            <a:spLocks/>
          </p:cNvSpPr>
          <p:nvPr/>
        </p:nvSpPr>
        <p:spPr>
          <a:xfrm>
            <a:off x="238084" y="1428736"/>
            <a:ext cx="5500726" cy="500066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Акарицидная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обработка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проведена в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329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лагерях (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нуждающихся в обработках) на территории общей площадью на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210,25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га на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эндемичных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территориях (обозначены красным цветом на карте)</a:t>
            </a:r>
          </a:p>
          <a:p>
            <a:pPr algn="just"/>
            <a:endParaRPr lang="ru-RU" sz="3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эффективности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акарицидных обработок проведен в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252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лагерях или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76,6%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площади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197,07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га, что составило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68,6%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обработанной площади.</a:t>
            </a:r>
          </a:p>
          <a:p>
            <a:pPr algn="just">
              <a:buFontTx/>
              <a:buChar char="-"/>
            </a:pP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5810248" y="3286124"/>
            <a:ext cx="1285884" cy="92869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object 7"/>
          <p:cNvSpPr/>
          <p:nvPr/>
        </p:nvSpPr>
        <p:spPr>
          <a:xfrm flipV="1">
            <a:off x="452398" y="1000108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  <p:pic>
        <p:nvPicPr>
          <p:cNvPr id="10" name="Picture 2" descr="D:\Downloads\2024-09-12_18-30-3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2" y="3286124"/>
            <a:ext cx="4714908" cy="2857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5749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OOI\ooi_share\ooi\Обмен\ПАМЯТКИ\ГЛПС\картинки\1614584217_47-p-mish-na-belom-fone-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81" y="4964211"/>
            <a:ext cx="3737691" cy="1637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OOI\ooi_share\ooi\Обмен\ПАМЯТКИ\ГЛПС\картинки\1630572852_31-krasivosti-pro-p-mish-polevka-s-korotkim-khvostom-zhivotnie-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7579"/>
            <a:ext cx="2043881" cy="101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712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ДЕРАТИЗАЦИОННЫЕ МЕРОПРИЯТИЯ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1A07E-FE83-4FEB-8AFF-9592D2F11CA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4034" y="1214422"/>
            <a:ext cx="97167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24458" eaLnBrk="0" fontAlgn="base" hangingPunct="0">
              <a:spcBef>
                <a:spcPts val="437"/>
              </a:spcBef>
              <a:spcAft>
                <a:spcPct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причины отсутствия длительного эффекта после проведения истребительных мероприятий: </a:t>
            </a:r>
          </a:p>
          <a:p>
            <a:pPr marL="342900" indent="-342900" algn="just" defTabSz="924458" eaLnBrk="0" fontAlgn="base" hangingPunct="0">
              <a:spcBef>
                <a:spcPts val="437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Неудовлетворительное санитарное состояние строений и прилегающей территории.</a:t>
            </a:r>
          </a:p>
          <a:p>
            <a:pPr marL="342900" indent="-342900" algn="just" defTabSz="924458" eaLnBrk="0" fontAlgn="base" hangingPunct="0">
              <a:spcBef>
                <a:spcPts val="437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мест для временного укрытия грызунов в период проведения истребительных мероприятий.</a:t>
            </a:r>
          </a:p>
          <a:p>
            <a:pPr marL="342900" indent="-342900" algn="just" defTabSz="924458" eaLnBrk="0" fontAlgn="base" hangingPunct="0">
              <a:spcBef>
                <a:spcPts val="437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препятствий для проникновения грызунов в здания.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>
            <a:off x="3484011" y="3538354"/>
            <a:ext cx="5952828" cy="846356"/>
          </a:xfrm>
          <a:prstGeom prst="roundRect">
            <a:avLst>
              <a:gd name="adj" fmla="val 41317"/>
            </a:avLst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 гарантирован  при осуществлении комплекса взаимосвязанных мер.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402" y="4885005"/>
            <a:ext cx="5760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24458" eaLnBrk="0" fontAlgn="base" hangingPunct="0">
              <a:spcBef>
                <a:spcPts val="437"/>
              </a:spcBef>
              <a:spcAft>
                <a:spcPct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Тактика проведения дератизации определяется специалистами обладающими специальными знаниями.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  <p:sp>
        <p:nvSpPr>
          <p:cNvPr id="14" name="object 7"/>
          <p:cNvSpPr/>
          <p:nvPr/>
        </p:nvSpPr>
        <p:spPr>
          <a:xfrm flipV="1">
            <a:off x="0" y="642918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966163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90" y="3748049"/>
            <a:ext cx="5286411" cy="2681347"/>
          </a:xfrm>
          <a:prstGeom prst="rect">
            <a:avLst/>
          </a:prstGeom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712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ДЕРАТИЗАЦИОННЫЕ МЕРОПРИЯТИЯ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1A07E-FE83-4FEB-8AFF-9592D2F11CA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>
            <a:off x="6596066" y="798595"/>
            <a:ext cx="5376725" cy="2942094"/>
          </a:xfrm>
          <a:prstGeom prst="roundRect">
            <a:avLst>
              <a:gd name="adj" fmla="val 41317"/>
            </a:avLst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Предусмотреть ПРОВЕДЕНИЕ БАРЬЕРНОЙ ОБРАБОТКИ ПО ПЕРИМЕТРУ ЗАБОРА 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собственной территории оздоровительной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организации при расположении на эндемичной или энзоотичной территории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 flipV="1">
            <a:off x="0" y="500042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309522" y="785794"/>
            <a:ext cx="600079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ЭНЗООТИЧНЫЕ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ТЕРРИТОРИИ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ПО ТУЛЯРЕМИИ: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Верхнетоемском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Вилегодском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Красноборском, Ленском,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Виноградовском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Котласском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Лешуконском, Мезенском,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Пинежском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Приморском, Холмогорском,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Шенкурском районах,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Котласе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(утверждены распоряжением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и социального развития АО от 16.03.2011 № 159рд  «Об усилении мероприятий по профилактике туляремии в Архангельской области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»).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ЭНДЕМИЧНЫЕ ТЕРРИТОРИИ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ПО ГЛПС: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Вельский,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Каргопольский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Коношский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Котласский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Онежский,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Пинежский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Плесецкий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Приморский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Устьянский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Холмогорский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районы, г.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Котлас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 Архангельск.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410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12192000" cy="500042"/>
          </a:xfrm>
          <a:noFill/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</a:t>
            </a:r>
            <a:b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ДИНАМИКА  ЛЕТНИХ ОЗДОРОВИТЕЛЬНЫХ ОРГАНИЗАЦИЙ</a:t>
            </a:r>
            <a:endParaRPr lang="ru-RU" sz="30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666711" y="2357430"/>
          <a:ext cx="11072892" cy="35719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3381"/>
                <a:gridCol w="1618058"/>
                <a:gridCol w="1449360"/>
                <a:gridCol w="1449360"/>
                <a:gridCol w="2142733"/>
              </a:tblGrid>
              <a:tr h="423766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оздоровительной организации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к 2022 году, ед.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58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50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Загородные лагеря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8001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Лагеря с дневным пребыванием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+ 15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6112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Палаточные лагеря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515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+ 21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/>
          <a:p>
            <a:pPr>
              <a:defRPr/>
            </a:pPr>
            <a:fld id="{ACB1A07E-FE83-4FEB-8AFF-9592D2F11CA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object 7"/>
          <p:cNvSpPr/>
          <p:nvPr/>
        </p:nvSpPr>
        <p:spPr>
          <a:xfrm flipV="1">
            <a:off x="452398" y="1571612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/>
          <a:p>
            <a:pPr>
              <a:defRPr/>
            </a:pPr>
            <a:fld id="{472373A0-59AC-453A-AFCC-EF3D5EC8F837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2398" y="1571612"/>
            <a:ext cx="10712915" cy="3643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Палаточный лагерь «Сбор старшеклассников с. 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Копачёво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 Холмогорского района (р. Северная Двина);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Загородный детский оздоровительный лагерь «Орлёнок» Онежского района (оз. 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Пылкозеро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Детский загородный стационарный оздоровительный лагерь «Боровое» 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Няндомского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района (оз. Боровое);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Специализированный профильный лагерь «Школа туризма» 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Пинежского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района (р. Пинега);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Детский загородный оздоровительный лагерь «Стрела» Мезенского района (р. Мезень). 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8" name="Рисунок 27" descr="Сним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026" y="5214950"/>
            <a:ext cx="10572824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  <p:sp>
        <p:nvSpPr>
          <p:cNvPr id="25" name="object 7"/>
          <p:cNvSpPr/>
          <p:nvPr/>
        </p:nvSpPr>
        <p:spPr>
          <a:xfrm flipV="1">
            <a:off x="452398" y="1000108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18110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ИСПОЛЬЗОВАНИЕ ВОДНЫХ ОБЪЕКТОВ В ОЗДОРОВИТЕЛЬНЫХ И РЕКРЕАЦИОННЫХ ЦЕЛЯХ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8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/>
          <a:p>
            <a:pPr>
              <a:defRPr/>
            </a:pPr>
            <a:fld id="{5926DB9B-15F0-4C04-B3B4-E3B655598A6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428736"/>
            <a:ext cx="10810908" cy="3357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Зарегистрировано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144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случая заболеваний и травм (в 2023 году – 194 случая), в том числе:</a:t>
            </a:r>
          </a:p>
          <a:p>
            <a:pPr marL="72000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102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случая острых респираторных инфекций (в 2023 году – 134 случая); </a:t>
            </a:r>
          </a:p>
          <a:p>
            <a:pPr marL="72000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случаев ветряной оспы (в 2023 году – 14 случаев);</a:t>
            </a:r>
          </a:p>
          <a:p>
            <a:pPr marL="72000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случаев педикулёза (в 2023 году – 14 случаев);</a:t>
            </a:r>
          </a:p>
          <a:p>
            <a:pPr marL="7200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случая острой кишечной инфекции (в 2023 году – 6 случаев);</a:t>
            </a:r>
          </a:p>
          <a:p>
            <a:pPr marL="7200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случаев травм (в 2023 году – 15 травм).</a:t>
            </a:r>
          </a:p>
        </p:txBody>
      </p:sp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2148" y="3214686"/>
            <a:ext cx="2571748" cy="1243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.50630446293e+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8744" y="4857760"/>
            <a:ext cx="302433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03-07-19-super-nits-landscap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82082" y="4871403"/>
            <a:ext cx="2928958" cy="1629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97a9926c86fc596c81311c044fc10aa5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5340" y="4857760"/>
            <a:ext cx="3786214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  <p:sp>
        <p:nvSpPr>
          <p:cNvPr id="18" name="object 7"/>
          <p:cNvSpPr/>
          <p:nvPr/>
        </p:nvSpPr>
        <p:spPr>
          <a:xfrm flipV="1">
            <a:off x="452398" y="1142984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Прямоугольник 19"/>
          <p:cNvSpPr/>
          <p:nvPr/>
        </p:nvSpPr>
        <p:spPr>
          <a:xfrm>
            <a:off x="238084" y="0"/>
            <a:ext cx="10930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ЗАБОЛЕВАЕМОСТЬ В ЛЕТНИХ ОЗДОРОВИТЕЛЬНЫХ УЧРЕЖДЕНИЯХ В 2024 ГОДУ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нимо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8546" y="4859791"/>
            <a:ext cx="3053369" cy="1998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/>
          <a:p>
            <a:pPr>
              <a:defRPr/>
            </a:pPr>
            <a:fld id="{ACB1A07E-FE83-4FEB-8AFF-9592D2F11CA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2" name="Рисунок 11" descr="4ceb5bd32c2dfb89b33b2471a8816cf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7570" y="4857760"/>
            <a:ext cx="2262170" cy="15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age_59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67900" y="4857760"/>
            <a:ext cx="2145114" cy="1429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RXW82N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5274" y="5000636"/>
            <a:ext cx="257176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  <p:sp>
        <p:nvSpPr>
          <p:cNvPr id="16" name="object 7"/>
          <p:cNvSpPr/>
          <p:nvPr/>
        </p:nvSpPr>
        <p:spPr>
          <a:xfrm flipV="1">
            <a:off x="452398" y="1142984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38084" y="1785926"/>
            <a:ext cx="5786478" cy="260071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Оценка эффективности оздоровления проводилась в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загородных лагерях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(смена более 21 дня)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ДОЛ «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Солониха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Красноборского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района; 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ДОЛ «Авангард» г. Мирный;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ДОЛ «Буревестник» Плесецкого района; 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ДОЛ «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Ватса-Парк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Котласского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4150" y="1857364"/>
            <a:ext cx="5048328" cy="287771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выраженный оздоровительный эффект наблюдался у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91,2 %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детей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2023 год – 89,8%)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слабый оздоровительный эффект              у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8,3 %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детей;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отсутствие оздоровительного эффекта (ухудшение) у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0,5 %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6096000" y="2928934"/>
            <a:ext cx="714380" cy="57150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8084" y="0"/>
            <a:ext cx="109300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ЭФФЕКТИВНОСТЬ ОЗДОРОВЛЕНИЯ В ЛЕТНИХ ОЗДОРОВИТЕЛЬНЫХ УЧРЕЖДЕНИЯХ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38084" y="1600200"/>
            <a:ext cx="11344316" cy="475775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8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неготовность учреждения к проведению обследования для получения экспертного заключения;</a:t>
            </a:r>
          </a:p>
          <a:p>
            <a:pPr>
              <a:buFont typeface="Wingdings" pitchFamily="2" charset="2"/>
              <a:buChar char="Ø"/>
            </a:pP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отсутствие полного пакета документов для открытия лагеря (договор на </a:t>
            </a:r>
            <a:r>
              <a:rPr lang="ru-RU" sz="8600" dirty="0" err="1" smtClean="0">
                <a:latin typeface="Times New Roman" pitchFamily="18" charset="0"/>
                <a:cs typeface="Times New Roman" pitchFamily="18" charset="0"/>
              </a:rPr>
              <a:t>акарицидную</a:t>
            </a: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8600" dirty="0" err="1" smtClean="0">
                <a:latin typeface="Times New Roman" pitchFamily="18" charset="0"/>
                <a:cs typeface="Times New Roman" pitchFamily="18" charset="0"/>
              </a:rPr>
              <a:t>дератизационную</a:t>
            </a: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 обработку, на мед. обслуживание, на питание);</a:t>
            </a:r>
          </a:p>
          <a:p>
            <a:pPr>
              <a:buFont typeface="Wingdings" pitchFamily="2" charset="2"/>
              <a:buChar char="Ø"/>
            </a:pP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несоответствие питьевой воды требованиям безопасности;</a:t>
            </a:r>
          </a:p>
          <a:p>
            <a:pPr>
              <a:buFont typeface="Wingdings" pitchFamily="2" charset="2"/>
              <a:buChar char="Ø"/>
            </a:pP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отсутствие горячего и холодного водоснабжения; </a:t>
            </a:r>
          </a:p>
          <a:p>
            <a:pPr>
              <a:buFont typeface="Wingdings" pitchFamily="2" charset="2"/>
              <a:buChar char="Ø"/>
            </a:pP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неисправность системы водоотведения (канализации);</a:t>
            </a:r>
          </a:p>
          <a:p>
            <a:pPr>
              <a:buFont typeface="Wingdings" pitchFamily="2" charset="2"/>
              <a:buChar char="Ø"/>
            </a:pP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наличие помещений требующих косметического ремонта;</a:t>
            </a:r>
          </a:p>
          <a:p>
            <a:pPr>
              <a:buFont typeface="Wingdings" pitchFamily="2" charset="2"/>
              <a:buChar char="Ø"/>
            </a:pP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отсутствие необходимого минимального перечня помещений;</a:t>
            </a:r>
          </a:p>
          <a:p>
            <a:pPr>
              <a:buFont typeface="Wingdings" pitchFamily="2" charset="2"/>
              <a:buChar char="Ø"/>
            </a:pP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отсутствие минимального перечня  и неисправность </a:t>
            </a:r>
          </a:p>
          <a:p>
            <a:pPr>
              <a:buNone/>
            </a:pP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      технологического оборудования на пищеблоке;</a:t>
            </a:r>
          </a:p>
          <a:p>
            <a:pPr>
              <a:buFont typeface="Wingdings" pitchFamily="2" charset="2"/>
              <a:buChar char="Ø"/>
            </a:pP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отсутствие приборов для обеззараживания помещений; </a:t>
            </a:r>
          </a:p>
          <a:p>
            <a:pPr>
              <a:buFont typeface="Wingdings" pitchFamily="2" charset="2"/>
              <a:buChar char="Ø"/>
            </a:pPr>
            <a:r>
              <a:rPr lang="ru-RU" sz="8600" dirty="0" smtClean="0">
                <a:latin typeface="Times New Roman" pitchFamily="18" charset="0"/>
                <a:cs typeface="Times New Roman" pitchFamily="18" charset="0"/>
              </a:rPr>
              <a:t>отсутствие ограждения территории лагеря.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/>
          <a:p>
            <a:pPr>
              <a:defRPr/>
            </a:pPr>
            <a:fld id="{ACB1A07E-FE83-4FEB-8AFF-9592D2F11CA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1" name="Рисунок 10" descr="19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0710" y="3449386"/>
            <a:ext cx="2367101" cy="2535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object 7"/>
          <p:cNvSpPr/>
          <p:nvPr/>
        </p:nvSpPr>
        <p:spPr>
          <a:xfrm flipV="1">
            <a:off x="380960" y="1357298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9522" y="0"/>
            <a:ext cx="109300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НАРУШЕНИЯ,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ВЫЯВЛЕННЫЕ ДО                                                          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НАЧАЛА ЛЕТНЕЙ ОЗДОРОВИТЕЛЬНОЙ КАМПАНИИ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9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7967" y="1571612"/>
            <a:ext cx="2024034" cy="2535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38084" y="1428736"/>
            <a:ext cx="11144328" cy="51435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8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На момент подачи заявления в ФБУЗ на проведение санитарно-эпидемиологической экспертизы должно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быть предусмотрено: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полный пакет документов и полная готовность объекта к летней оздоровительной кампании с обеспечением доступа в организацию общественного питания, с которой заключен договор на организацию питания детей;</a:t>
            </a:r>
          </a:p>
          <a:p>
            <a:pPr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выполнены предписания Управления и его территориальных отделов;</a:t>
            </a:r>
          </a:p>
          <a:p>
            <a:pPr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получены СЭЗ на ЗСО и СЭЗ на использование водного объекта в питьевых и хозяйственно-бытовых целях в случае использования организацией отдыха собственного источника питьевого водоснабжения;</a:t>
            </a:r>
          </a:p>
          <a:p>
            <a:pPr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получено СЭЗ на медицинскую деятельность в загородных организациях отдыха, расположенных на базе общеобразовательных организаций, с обеспечением набора помещений для загородного лагеря (в летнюю оздоровительную кампанию 2024 года отсутствовало СЭЗ на медицинскую деятельность в загородном лагере ЗСЛ «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Трансформеры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» МБОУ «Никольская СОШ»);</a:t>
            </a:r>
          </a:p>
          <a:p>
            <a:pPr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наполняемость отрядов должна соответствовать гигиеническим нормативам, а именно: площадь помещений для отдыха и игр (игровых комнат) не менее 2,5 кв. м и спальных помещений не менее 4 кв. м на 1 отдыхающего;</a:t>
            </a:r>
          </a:p>
          <a:p>
            <a:pPr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 выделять помещения для лагерей, не требующих косметического ремонта</a:t>
            </a:r>
            <a:r>
              <a:rPr lang="ru-RU" sz="72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/>
          <a:p>
            <a:pPr>
              <a:defRPr/>
            </a:pPr>
            <a:fld id="{ACB1A07E-FE83-4FEB-8AFF-9592D2F11CA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object 7"/>
          <p:cNvSpPr/>
          <p:nvPr/>
        </p:nvSpPr>
        <p:spPr>
          <a:xfrm flipV="1">
            <a:off x="380960" y="1142984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9522" y="0"/>
            <a:ext cx="109300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АКЦЕНТЫ 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ЛЕТНЕЙ ОЗДОРОВИТЕЛЬНОЙ КАМПАНИИ 2025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588" y="0"/>
            <a:ext cx="11382412" cy="1143000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САНИТАРНО - ЭПИДЕМИОЛОГИЧЕСКОЕ ЗАКЛЮЧЕНИЕ  НА ИСПОЛЬЗОВАНИЕ ВОДНОГО ОБЪЕКТА В ЦЕЛЯХ ПИТЬЕВОГО ВОДОСНАБЖЕНИЯ </a:t>
            </a:r>
            <a:endParaRPr lang="ru-RU" sz="2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1C93-27D1-4369-9B23-7BE9DCD12415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357274"/>
            <a:ext cx="12192000" cy="550072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 оздоровительных организаций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получили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санитарно - эпидемиологические заключения  на использование водного объекта в целях питьевого водоснабжения :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оздоровительно-образовательный центр «Стрела»  Мезенский район;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военно-патриотический лагерь «Архистратиг»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Пинежский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Специализированный (многопрофильный) лагерь  «Формула единства – путь к успеху»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Пинежский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Специализированный профильный лагерь «Школа туризма»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Пинежский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Многопрофильный лагерь палаточного типа «Источник»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Пинежский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оздоровительный лагерь «Заря»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Красноборский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лагерь отдыха «Орлёнок» Вельский район;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Палаточный лагерь «Рассвет» Вельский район;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Загородный стационарный детский  лагерь «Орлёнок» Онежский район;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Загородный стационарный детский оздоровительный лагерь «Северный Артек» Холмогорский район;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Специализированный (профильный) палаточный лагерь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Квест-Артек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«» Холмогорский район»;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загородный стационарный оздоровительный лагерь «Боровое»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Няндомский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район.</a:t>
            </a:r>
          </a:p>
          <a:p>
            <a:pPr>
              <a:buFont typeface="Wingdings" pitchFamily="2" charset="2"/>
              <a:buChar char="Ø"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  <p:sp>
        <p:nvSpPr>
          <p:cNvPr id="9" name="object 7"/>
          <p:cNvSpPr/>
          <p:nvPr/>
        </p:nvSpPr>
        <p:spPr>
          <a:xfrm flipV="1">
            <a:off x="309522" y="1071546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САНИТАРНО - ЭПИДЕМИОЛОГИЧЕСКИЕ ЗАКЛЮЧЕНИЕ НА ПРОЕКТ </a:t>
            </a:r>
            <a:br>
              <a:rPr lang="ru-RU" sz="2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ЗОНЫ САНИТАРНОЙ ОХРАНЫ ИСТОЧНИКОВ ВОДОСНАБЖЕНИЯ</a:t>
            </a:r>
            <a:endParaRPr lang="ru-RU" sz="2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1C93-27D1-4369-9B23-7BE9DCD12415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38084" y="1357274"/>
            <a:ext cx="11953916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7 оздоровительных организаций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получили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санитарно - эпидемиологические заключения на проект зоны санитарной охраны источников водоснабжения: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Детский оздоровительный лагерь «Заря»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Красноборский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Загородный стационарный детский  лагерь «Орлёнок» Онежский район;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Детский оздоровительно-образовательный центр «Стрела»  Мезенский район;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Детский военно-патриотический лагерь «Архистратиг»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Пинежский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Специализированный профильный лагерь «Школа туризма»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Пинежский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Специализированный (многопрофильный) лагерь  «Формула единства – путь к успеху»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Пинежский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Многопрофильный лагерь палаточного типа «Источник»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Пинежский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  <p:sp>
        <p:nvSpPr>
          <p:cNvPr id="9" name="object 7"/>
          <p:cNvSpPr/>
          <p:nvPr/>
        </p:nvSpPr>
        <p:spPr>
          <a:xfrm flipV="1">
            <a:off x="309522" y="928670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66712" y="214290"/>
            <a:ext cx="109728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ПРЕДЛОЖЕНИЯ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kern="1200" dirty="0" smtClean="0">
                <a:latin typeface="Times New Roman" pitchFamily="18" charset="0"/>
                <a:cs typeface="Times New Roman" pitchFamily="18" charset="0"/>
              </a:rPr>
              <a:t>Управлением направлены предложения в проект решения межведомственной комиссии по организации отдыха, оздоровления и занятости детей и межведомственной комиссии по профилактике правонарушений и предупреждению чрезвычайных ситуаций в местах отдыха детей в Архангельской области, обеспечению безопасности организованных групп детей по маршрутам их следования всеми видами транспорта до начала работы детских оздоровительных лагерей и во время работы детских оздоровительных лагерей .</a:t>
            </a:r>
          </a:p>
          <a:p>
            <a:pPr marL="0" indent="0">
              <a:spcBef>
                <a:spcPts val="0"/>
              </a:spcBef>
              <a:buNone/>
            </a:pPr>
            <a:endParaRPr lang="ru-RU" kern="1200" dirty="0" smtClean="0">
              <a:latin typeface="Arial Unicode MS" pitchFamily="34" charset="-128"/>
            </a:endParaRPr>
          </a:p>
          <a:p>
            <a:endParaRPr lang="ru-RU" kern="1200" dirty="0" smtClean="0">
              <a:latin typeface="Arial Unicode MS" pitchFamily="34" charset="-128"/>
            </a:endParaRPr>
          </a:p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81C93-27D1-4369-9B23-7BE9DCD12415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  <p:sp>
        <p:nvSpPr>
          <p:cNvPr id="9" name="object 7"/>
          <p:cNvSpPr/>
          <p:nvPr/>
        </p:nvSpPr>
        <p:spPr>
          <a:xfrm flipV="1">
            <a:off x="309522" y="857232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34414" y="0"/>
            <a:ext cx="3357586" cy="3643314"/>
          </a:xfrm>
          <a:prstGeom prst="rect">
            <a:avLst/>
          </a:prstGeom>
        </p:spPr>
      </p:pic>
      <p:sp>
        <p:nvSpPr>
          <p:cNvPr id="116738" name="object 2"/>
          <p:cNvSpPr>
            <a:spLocks noGrp="1"/>
          </p:cNvSpPr>
          <p:nvPr>
            <p:ph type="title"/>
          </p:nvPr>
        </p:nvSpPr>
        <p:spPr>
          <a:xfrm>
            <a:off x="3032125" y="3049588"/>
            <a:ext cx="6127750" cy="635000"/>
          </a:xfrm>
        </p:spPr>
        <p:txBody>
          <a:bodyPr tIns="12065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altLang="ru-RU" sz="4000" dirty="0" smtClean="0">
                <a:solidFill>
                  <a:schemeClr val="tx1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Благодарю 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lang="ru-RU" spc="-5" smtClean="0"/>
              <a:pPr marL="38100">
                <a:lnSpc>
                  <a:spcPts val="1425"/>
                </a:lnSpc>
              </a:pPr>
              <a:t>28</a:t>
            </a:fld>
            <a:endParaRPr lang="ru-RU"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12192000" cy="500042"/>
          </a:xfrm>
          <a:noFill/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</a:t>
            </a:r>
            <a:b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ДИНАМИКА  </a:t>
            </a:r>
            <a:r>
              <a:rPr lang="ru-RU" sz="3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ОБЩЕГО ЧИСЛА ОТДОХНУВШИХ ДЕТЕЙ </a:t>
            </a:r>
            <a:endParaRPr lang="ru-RU" sz="30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666711" y="2357430"/>
          <a:ext cx="11072892" cy="35719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3381"/>
                <a:gridCol w="1618058"/>
                <a:gridCol w="1449360"/>
                <a:gridCol w="1449360"/>
                <a:gridCol w="2142733"/>
              </a:tblGrid>
              <a:tr h="423766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оздоровительной организации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к 2022 году, ед.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58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50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Загородные лагеря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4 904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5 026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5 066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+ 162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01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Лагеря с дневным пребыванием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24 320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25 838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25 817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+ 1 497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12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Палаточные лагеря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1 251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1 318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1 660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+ 409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30 475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32 182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32 543</a:t>
                      </a:r>
                      <a:endParaRPr lang="ru-RU" sz="2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+ 2 068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/>
          <a:p>
            <a:pPr>
              <a:defRPr/>
            </a:pPr>
            <a:fld id="{ACB1A07E-FE83-4FEB-8AFF-9592D2F11CA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object 7"/>
          <p:cNvSpPr/>
          <p:nvPr/>
        </p:nvSpPr>
        <p:spPr>
          <a:xfrm flipV="1">
            <a:off x="452398" y="1571612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952464" y="1857364"/>
          <a:ext cx="10644263" cy="3688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3721"/>
                <a:gridCol w="1550135"/>
                <a:gridCol w="1550135"/>
                <a:gridCol w="1550136"/>
                <a:gridCol w="1550136"/>
              </a:tblGrid>
              <a:tr h="56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950" b="1" dirty="0"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endParaRPr lang="ru-RU" sz="1950" b="1" dirty="0"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 smtClean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2023</a:t>
                      </a:r>
                      <a:endParaRPr lang="ru-RU" sz="1950" b="1" dirty="0"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 smtClean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2024</a:t>
                      </a:r>
                      <a:endParaRPr lang="ru-RU" sz="1950" b="1" dirty="0"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к 2022 году, ед.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50" b="1" dirty="0"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1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latin typeface="Times New Roman" pitchFamily="18" charset="0"/>
                          <a:cs typeface="Times New Roman" pitchFamily="18" charset="0"/>
                        </a:rPr>
                        <a:t>Не имеют централизованного водоснабжения</a:t>
                      </a:r>
                      <a:endParaRPr lang="ru-RU" sz="19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9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9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19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+ 1</a:t>
                      </a:r>
                      <a:endParaRPr lang="ru-RU" sz="19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</a:tr>
              <a:tr h="618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latin typeface="Times New Roman" pitchFamily="18" charset="0"/>
                          <a:cs typeface="Times New Roman" pitchFamily="18" charset="0"/>
                        </a:rPr>
                        <a:t>в т.ч.  в л</a:t>
                      </a:r>
                      <a:r>
                        <a:rPr lang="ru-RU" sz="1950" b="1" kern="1200" dirty="0">
                          <a:latin typeface="Times New Roman" pitchFamily="18" charset="0"/>
                          <a:cs typeface="Times New Roman" pitchFamily="18" charset="0"/>
                        </a:rPr>
                        <a:t>агерях с дневным пребыванием</a:t>
                      </a:r>
                      <a:endParaRPr lang="ru-RU" sz="19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9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9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9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+ 1</a:t>
                      </a:r>
                      <a:endParaRPr lang="ru-RU" sz="19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</a:tr>
              <a:tr h="500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>
                          <a:latin typeface="Times New Roman" pitchFamily="18" charset="0"/>
                          <a:cs typeface="Times New Roman" pitchFamily="18" charset="0"/>
                        </a:rPr>
                        <a:t>в т.ч. в загородных </a:t>
                      </a:r>
                      <a:r>
                        <a:rPr lang="ru-RU" sz="19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лагерях</a:t>
                      </a:r>
                      <a:endParaRPr lang="ru-RU" sz="19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9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9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9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9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</a:tr>
              <a:tr h="618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т.ч. в п</a:t>
                      </a:r>
                      <a:r>
                        <a:rPr lang="ru-RU" sz="195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алаточных лагерях</a:t>
                      </a:r>
                      <a:endParaRPr lang="ru-RU" sz="19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9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9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/>
          <a:p>
            <a:pPr>
              <a:defRPr/>
            </a:pPr>
            <a:fld id="{ACB1A07E-FE83-4FEB-8AFF-9592D2F11CA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8282" y="5572140"/>
            <a:ext cx="966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 летние оздоровительные учреждения, не имеющие централизованного водоснабжения,  работают на привозной воде. </a:t>
            </a:r>
            <a:endParaRPr lang="ru-RU" sz="2000" b="1" dirty="0"/>
          </a:p>
        </p:txBody>
      </p:sp>
      <p:sp>
        <p:nvSpPr>
          <p:cNvPr id="9" name="object 7"/>
          <p:cNvSpPr/>
          <p:nvPr/>
        </p:nvSpPr>
        <p:spPr>
          <a:xfrm flipV="1">
            <a:off x="452398" y="1214422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80960" y="285728"/>
            <a:ext cx="11549058" cy="857232"/>
          </a:xfrm>
          <a:noFill/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НЕЦЕНТРАЛИЗОВАННОЕ  ВОДОСНАБЖЕНИЕ В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   ЛЕТНИХ ОЗДОРОВИТЕЛЬНЫХ УЧРЕЖДЕНИЯХ</a:t>
            </a:r>
            <a:endParaRPr lang="ru-RU" sz="30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22" y="357166"/>
            <a:ext cx="11549058" cy="857232"/>
          </a:xfrm>
          <a:noFill/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ЦЕНТРАЛИЗОВАННОЕ ВОДООТВЕДЕНИЕ В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ЛЕТНИХ ОЗДОРОВИТЕЛЬНЫХ УЧРЕЖДЕНИЯХ </a:t>
            </a:r>
            <a:endParaRPr lang="ru-RU" sz="30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2398" y="2357430"/>
          <a:ext cx="11287203" cy="2891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12133"/>
                <a:gridCol w="1643767"/>
                <a:gridCol w="1643767"/>
                <a:gridCol w="1643768"/>
                <a:gridCol w="1643768"/>
              </a:tblGrid>
              <a:tr h="996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800" b="1" dirty="0"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endParaRPr lang="ru-RU" sz="1800" b="1" dirty="0"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2023</a:t>
                      </a:r>
                      <a:endParaRPr lang="ru-RU" sz="1800" b="1" dirty="0"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2024</a:t>
                      </a:r>
                      <a:endParaRPr lang="ru-RU" sz="1800" b="1" dirty="0"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к 2022 году, ед.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8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имеют централизованного водоотведения (выгреб)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+ 2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618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  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в л</a:t>
                      </a:r>
                      <a:r>
                        <a:rPr lang="ru-RU" sz="1800" b="1" kern="1200" dirty="0">
                          <a:latin typeface="Times New Roman" pitchFamily="18" charset="0"/>
                          <a:cs typeface="Times New Roman" pitchFamily="18" charset="0"/>
                        </a:rPr>
                        <a:t>агерях с дневным пребыванием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- 1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22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 в 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загородных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лагерях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22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 в 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800" b="1" kern="1200" dirty="0">
                          <a:latin typeface="Times New Roman" pitchFamily="18" charset="0"/>
                          <a:cs typeface="Times New Roman" pitchFamily="18" charset="0"/>
                        </a:rPr>
                        <a:t>алаточных лагерях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+ 3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/>
          <a:p>
            <a:pPr>
              <a:defRPr/>
            </a:pPr>
            <a:fld id="{ACB1A07E-FE83-4FEB-8AFF-9592D2F11CA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object 7"/>
          <p:cNvSpPr/>
          <p:nvPr/>
        </p:nvSpPr>
        <p:spPr>
          <a:xfrm flipV="1">
            <a:off x="238084" y="1357298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238084" y="1928802"/>
          <a:ext cx="11715833" cy="3831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1074"/>
                <a:gridCol w="1706189"/>
                <a:gridCol w="1706189"/>
                <a:gridCol w="1448692"/>
                <a:gridCol w="1963689"/>
              </a:tblGrid>
              <a:tr h="498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900" b="1" dirty="0"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endParaRPr lang="ru-RU" sz="1900" b="1" dirty="0"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2023</a:t>
                      </a:r>
                      <a:endParaRPr lang="ru-RU" sz="1900" b="1" dirty="0"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2024</a:t>
                      </a:r>
                      <a:endParaRPr lang="ru-RU" sz="1900" b="1" dirty="0"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к 2022 году, ед.</a:t>
                      </a:r>
                      <a:endParaRPr lang="ru-RU" sz="19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b="1" dirty="0"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3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имеют централизованной системы отопления</a:t>
                      </a:r>
                      <a:endParaRPr lang="ru-RU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19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6</a:t>
                      </a:r>
                      <a:endParaRPr lang="ru-RU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 pitchFamily="18" charset="0"/>
                          <a:cs typeface="Times New Roman" pitchFamily="18" charset="0"/>
                        </a:rPr>
                        <a:t>в т.ч.  в л</a:t>
                      </a:r>
                      <a:r>
                        <a:rPr lang="ru-RU" sz="1900" b="1" kern="1200" dirty="0">
                          <a:latin typeface="Times New Roman" pitchFamily="18" charset="0"/>
                          <a:cs typeface="Times New Roman" pitchFamily="18" charset="0"/>
                        </a:rPr>
                        <a:t>агерях с дневным пребыванием</a:t>
                      </a:r>
                      <a:endParaRPr lang="ru-RU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+ 1</a:t>
                      </a:r>
                      <a:endParaRPr lang="ru-RU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 pitchFamily="18" charset="0"/>
                          <a:cs typeface="Times New Roman" pitchFamily="18" charset="0"/>
                        </a:rPr>
                        <a:t>в т.ч. в загородных ЛОУ</a:t>
                      </a:r>
                      <a:endParaRPr lang="ru-RU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9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9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9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0" marB="0" anchor="ctr"/>
                </a:tc>
              </a:tr>
              <a:tr h="397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latin typeface="Times New Roman" pitchFamily="18" charset="0"/>
                          <a:cs typeface="Times New Roman" pitchFamily="18" charset="0"/>
                        </a:rPr>
                        <a:t>в т.ч.  в п</a:t>
                      </a:r>
                      <a:r>
                        <a:rPr lang="ru-RU" sz="1900" b="1" kern="1200" dirty="0">
                          <a:latin typeface="Times New Roman" pitchFamily="18" charset="0"/>
                          <a:cs typeface="Times New Roman" pitchFamily="18" charset="0"/>
                        </a:rPr>
                        <a:t>алаточных лагерях</a:t>
                      </a:r>
                      <a:endParaRPr lang="ru-RU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+ 5</a:t>
                      </a:r>
                      <a:endParaRPr lang="ru-RU" sz="19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/>
          <a:p>
            <a:pPr>
              <a:defRPr/>
            </a:pPr>
            <a:fld id="{ACB1A07E-FE83-4FEB-8AFF-9592D2F11CA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9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  <p:sp>
        <p:nvSpPr>
          <p:cNvPr id="11" name="object 7"/>
          <p:cNvSpPr/>
          <p:nvPr/>
        </p:nvSpPr>
        <p:spPr>
          <a:xfrm flipV="1">
            <a:off x="452398" y="1357298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501518" cy="928670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НЕЦЕНТРАЛИЗОВАННОЕ ОТОПЛЕНИЕ В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ЛЕТНИХ ОЗДОРОВИТЕЛЬНЫХ УЧРЕЖДЕНЯХ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501518" cy="928670"/>
          </a:xfrm>
          <a:noFill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ИНДИКАТИВНЫЕ ПОКАЗАТЕЛИ, ХАРАКТЕРИЗУЮЩИЕ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САНИТАРНО-ЭПИДЕМИОЛОГИЧЕСКОЕ БЛАГОПОЛУЧИЕ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/>
          <a:p>
            <a:pPr>
              <a:defRPr/>
            </a:pPr>
            <a:fld id="{ACB1A07E-FE83-4FEB-8AFF-9592D2F11CA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80960" y="1643050"/>
          <a:ext cx="7731264" cy="4954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01051" y="4221163"/>
            <a:ext cx="3551767" cy="1814512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01051" y="2060575"/>
            <a:ext cx="3551767" cy="172878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" name="object 7"/>
          <p:cNvSpPr/>
          <p:nvPr/>
        </p:nvSpPr>
        <p:spPr>
          <a:xfrm flipV="1">
            <a:off x="380960" y="1142984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/>
          <a:p>
            <a:pPr>
              <a:defRPr/>
            </a:pPr>
            <a:fld id="{DD7B6D3B-C6F3-4B91-A676-6999AFAF59C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0380" y="2285992"/>
            <a:ext cx="4857784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Питьевая вода не соответствовала 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требованиям безопасности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18 пробах в лагерях с дневным пребыванием детей г. Архангельск,                 г. Коряжма, </a:t>
            </a:r>
            <a:r>
              <a:rPr lang="ru-RU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Каргопольский</a:t>
            </a: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Ленский, </a:t>
            </a:r>
            <a:r>
              <a:rPr lang="ru-RU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Няндомский</a:t>
            </a: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Онежский,  </a:t>
            </a:r>
            <a:r>
              <a:rPr lang="ru-RU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Устьянский</a:t>
            </a: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 </a:t>
            </a:r>
            <a:r>
              <a:rPr lang="ru-RU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Коношский</a:t>
            </a: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районы)</a:t>
            </a:r>
          </a:p>
        </p:txBody>
      </p: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666712" y="1785926"/>
            <a:ext cx="57594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Удельный вес проб питьевой воды,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соответствующих гигиеническим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нормативам  по микробиологическим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показателям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95274" y="2786058"/>
          <a:ext cx="5786478" cy="3566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object 9"/>
          <p:cNvGrpSpPr>
            <a:grpSpLocks/>
          </p:cNvGrpSpPr>
          <p:nvPr/>
        </p:nvGrpSpPr>
        <p:grpSpPr bwMode="auto">
          <a:xfrm>
            <a:off x="6524628" y="1785926"/>
            <a:ext cx="579438" cy="547688"/>
            <a:chOff x="2186547" y="353395"/>
            <a:chExt cx="579755" cy="547370"/>
          </a:xfrm>
          <a:solidFill>
            <a:srgbClr val="0070C0"/>
          </a:solidFill>
        </p:grpSpPr>
        <p:sp>
          <p:nvSpPr>
            <p:cNvPr id="15" name="object 10"/>
            <p:cNvSpPr>
              <a:spLocks/>
            </p:cNvSpPr>
            <p:nvPr/>
          </p:nvSpPr>
          <p:spPr bwMode="auto">
            <a:xfrm>
              <a:off x="2192897" y="359745"/>
              <a:ext cx="567055" cy="534670"/>
            </a:xfrm>
            <a:custGeom>
              <a:avLst/>
              <a:gdLst>
                <a:gd name="T0" fmla="*/ 566928 w 567055"/>
                <a:gd name="T1" fmla="*/ 0 h 534669"/>
                <a:gd name="T2" fmla="*/ 0 w 567055"/>
                <a:gd name="T3" fmla="*/ 0 h 534669"/>
                <a:gd name="T4" fmla="*/ 0 w 567055"/>
                <a:gd name="T5" fmla="*/ 534460 h 534669"/>
                <a:gd name="T6" fmla="*/ 178151 w 567055"/>
                <a:gd name="T7" fmla="*/ 366511 h 534669"/>
                <a:gd name="T8" fmla="*/ 178151 w 567055"/>
                <a:gd name="T9" fmla="*/ 178151 h 534669"/>
                <a:gd name="T10" fmla="*/ 377954 w 567055"/>
                <a:gd name="T11" fmla="*/ 178151 h 534669"/>
                <a:gd name="T12" fmla="*/ 566928 w 567055"/>
                <a:gd name="T13" fmla="*/ 0 h 5346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7055" h="534669">
                  <a:moveTo>
                    <a:pt x="566928" y="0"/>
                  </a:moveTo>
                  <a:lnTo>
                    <a:pt x="0" y="0"/>
                  </a:lnTo>
                  <a:lnTo>
                    <a:pt x="0" y="534459"/>
                  </a:lnTo>
                  <a:lnTo>
                    <a:pt x="178151" y="366510"/>
                  </a:lnTo>
                  <a:lnTo>
                    <a:pt x="178151" y="178151"/>
                  </a:lnTo>
                  <a:lnTo>
                    <a:pt x="377954" y="178151"/>
                  </a:lnTo>
                  <a:lnTo>
                    <a:pt x="5669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" name="object 11"/>
            <p:cNvSpPr>
              <a:spLocks/>
            </p:cNvSpPr>
            <p:nvPr/>
          </p:nvSpPr>
          <p:spPr bwMode="auto">
            <a:xfrm>
              <a:off x="2192897" y="359745"/>
              <a:ext cx="567055" cy="534670"/>
            </a:xfrm>
            <a:custGeom>
              <a:avLst/>
              <a:gdLst>
                <a:gd name="T0" fmla="*/ 0 w 567055"/>
                <a:gd name="T1" fmla="*/ 0 h 534669"/>
                <a:gd name="T2" fmla="*/ 566928 w 567055"/>
                <a:gd name="T3" fmla="*/ 0 h 534669"/>
                <a:gd name="T4" fmla="*/ 377953 w 567055"/>
                <a:gd name="T5" fmla="*/ 178151 h 534669"/>
                <a:gd name="T6" fmla="*/ 178151 w 567055"/>
                <a:gd name="T7" fmla="*/ 178151 h 534669"/>
                <a:gd name="T8" fmla="*/ 178151 w 567055"/>
                <a:gd name="T9" fmla="*/ 366512 h 534669"/>
                <a:gd name="T10" fmla="*/ 0 w 567055"/>
                <a:gd name="T11" fmla="*/ 534461 h 534669"/>
                <a:gd name="T12" fmla="*/ 0 w 567055"/>
                <a:gd name="T13" fmla="*/ 0 h 5346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7055" h="534669">
                  <a:moveTo>
                    <a:pt x="0" y="0"/>
                  </a:moveTo>
                  <a:lnTo>
                    <a:pt x="566928" y="0"/>
                  </a:lnTo>
                  <a:lnTo>
                    <a:pt x="377953" y="178151"/>
                  </a:lnTo>
                  <a:lnTo>
                    <a:pt x="178151" y="178151"/>
                  </a:lnTo>
                  <a:lnTo>
                    <a:pt x="178151" y="366511"/>
                  </a:lnTo>
                  <a:lnTo>
                    <a:pt x="0" y="53446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5B9BD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7" name="object 12"/>
          <p:cNvGrpSpPr>
            <a:grpSpLocks/>
          </p:cNvGrpSpPr>
          <p:nvPr/>
        </p:nvGrpSpPr>
        <p:grpSpPr bwMode="auto">
          <a:xfrm>
            <a:off x="11310974" y="5357826"/>
            <a:ext cx="579437" cy="642942"/>
            <a:chOff x="9776067" y="1532844"/>
            <a:chExt cx="579755" cy="547370"/>
          </a:xfrm>
          <a:solidFill>
            <a:srgbClr val="0070C0"/>
          </a:solidFill>
        </p:grpSpPr>
        <p:sp>
          <p:nvSpPr>
            <p:cNvPr id="18" name="object 13"/>
            <p:cNvSpPr>
              <a:spLocks/>
            </p:cNvSpPr>
            <p:nvPr/>
          </p:nvSpPr>
          <p:spPr bwMode="auto">
            <a:xfrm>
              <a:off x="9782417" y="1539195"/>
              <a:ext cx="567055" cy="534670"/>
            </a:xfrm>
            <a:custGeom>
              <a:avLst/>
              <a:gdLst>
                <a:gd name="T0" fmla="*/ 566928 w 567054"/>
                <a:gd name="T1" fmla="*/ 0 h 534669"/>
                <a:gd name="T2" fmla="*/ 388778 w 567054"/>
                <a:gd name="T3" fmla="*/ 167948 h 534669"/>
                <a:gd name="T4" fmla="*/ 388778 w 567054"/>
                <a:gd name="T5" fmla="*/ 356308 h 534669"/>
                <a:gd name="T6" fmla="*/ 188974 w 567054"/>
                <a:gd name="T7" fmla="*/ 356308 h 534669"/>
                <a:gd name="T8" fmla="*/ 0 w 567054"/>
                <a:gd name="T9" fmla="*/ 534460 h 534669"/>
                <a:gd name="T10" fmla="*/ 566928 w 567054"/>
                <a:gd name="T11" fmla="*/ 534460 h 534669"/>
                <a:gd name="T12" fmla="*/ 566928 w 567054"/>
                <a:gd name="T13" fmla="*/ 0 h 5346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7054" h="534669">
                  <a:moveTo>
                    <a:pt x="566927" y="0"/>
                  </a:moveTo>
                  <a:lnTo>
                    <a:pt x="388777" y="167948"/>
                  </a:lnTo>
                  <a:lnTo>
                    <a:pt x="388777" y="356307"/>
                  </a:lnTo>
                  <a:lnTo>
                    <a:pt x="188974" y="356307"/>
                  </a:lnTo>
                  <a:lnTo>
                    <a:pt x="0" y="534459"/>
                  </a:lnTo>
                  <a:lnTo>
                    <a:pt x="566927" y="534459"/>
                  </a:lnTo>
                  <a:lnTo>
                    <a:pt x="56692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9" name="object 14"/>
            <p:cNvSpPr>
              <a:spLocks/>
            </p:cNvSpPr>
            <p:nvPr/>
          </p:nvSpPr>
          <p:spPr bwMode="auto">
            <a:xfrm>
              <a:off x="9782417" y="1539194"/>
              <a:ext cx="567055" cy="534670"/>
            </a:xfrm>
            <a:custGeom>
              <a:avLst/>
              <a:gdLst>
                <a:gd name="T0" fmla="*/ 566929 w 567054"/>
                <a:gd name="T1" fmla="*/ 534461 h 534669"/>
                <a:gd name="T2" fmla="*/ 0 w 567054"/>
                <a:gd name="T3" fmla="*/ 534461 h 534669"/>
                <a:gd name="T4" fmla="*/ 188974 w 567054"/>
                <a:gd name="T5" fmla="*/ 356309 h 534669"/>
                <a:gd name="T6" fmla="*/ 388777 w 567054"/>
                <a:gd name="T7" fmla="*/ 356309 h 534669"/>
                <a:gd name="T8" fmla="*/ 388777 w 567054"/>
                <a:gd name="T9" fmla="*/ 167948 h 534669"/>
                <a:gd name="T10" fmla="*/ 566929 w 567054"/>
                <a:gd name="T11" fmla="*/ 0 h 534669"/>
                <a:gd name="T12" fmla="*/ 566929 w 567054"/>
                <a:gd name="T13" fmla="*/ 534461 h 5346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7054" h="534669">
                  <a:moveTo>
                    <a:pt x="566928" y="534460"/>
                  </a:moveTo>
                  <a:lnTo>
                    <a:pt x="0" y="534460"/>
                  </a:lnTo>
                  <a:lnTo>
                    <a:pt x="188974" y="356308"/>
                  </a:lnTo>
                  <a:lnTo>
                    <a:pt x="388776" y="356308"/>
                  </a:lnTo>
                  <a:lnTo>
                    <a:pt x="388776" y="167948"/>
                  </a:lnTo>
                  <a:lnTo>
                    <a:pt x="566928" y="0"/>
                  </a:lnTo>
                  <a:lnTo>
                    <a:pt x="566928" y="534460"/>
                  </a:lnTo>
                  <a:close/>
                </a:path>
              </a:pathLst>
            </a:custGeom>
            <a:grpFill/>
            <a:ln w="12700">
              <a:solidFill>
                <a:srgbClr val="5B9BD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0" name="object 15"/>
          <p:cNvGrpSpPr>
            <a:grpSpLocks/>
          </p:cNvGrpSpPr>
          <p:nvPr/>
        </p:nvGrpSpPr>
        <p:grpSpPr bwMode="auto">
          <a:xfrm>
            <a:off x="6738942" y="5500702"/>
            <a:ext cx="546100" cy="579438"/>
            <a:chOff x="2219016" y="1402350"/>
            <a:chExt cx="547370" cy="579755"/>
          </a:xfrm>
          <a:solidFill>
            <a:srgbClr val="0070C0"/>
          </a:solidFill>
        </p:grpSpPr>
        <p:sp>
          <p:nvSpPr>
            <p:cNvPr id="21" name="object 16"/>
            <p:cNvSpPr>
              <a:spLocks/>
            </p:cNvSpPr>
            <p:nvPr/>
          </p:nvSpPr>
          <p:spPr bwMode="auto">
            <a:xfrm>
              <a:off x="2225366" y="1408700"/>
              <a:ext cx="534670" cy="567055"/>
            </a:xfrm>
            <a:custGeom>
              <a:avLst/>
              <a:gdLst>
                <a:gd name="T0" fmla="*/ 0 w 534669"/>
                <a:gd name="T1" fmla="*/ 0 h 567055"/>
                <a:gd name="T2" fmla="*/ 0 w 534669"/>
                <a:gd name="T3" fmla="*/ 566928 h 567055"/>
                <a:gd name="T4" fmla="*/ 534460 w 534669"/>
                <a:gd name="T5" fmla="*/ 566928 h 567055"/>
                <a:gd name="T6" fmla="*/ 366511 w 534669"/>
                <a:gd name="T7" fmla="*/ 388776 h 567055"/>
                <a:gd name="T8" fmla="*/ 178150 w 534669"/>
                <a:gd name="T9" fmla="*/ 388776 h 567055"/>
                <a:gd name="T10" fmla="*/ 178150 w 534669"/>
                <a:gd name="T11" fmla="*/ 188973 h 567055"/>
                <a:gd name="T12" fmla="*/ 0 w 534669"/>
                <a:gd name="T13" fmla="*/ 0 h 567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4669" h="567055">
                  <a:moveTo>
                    <a:pt x="0" y="0"/>
                  </a:moveTo>
                  <a:lnTo>
                    <a:pt x="0" y="566928"/>
                  </a:lnTo>
                  <a:lnTo>
                    <a:pt x="534459" y="566928"/>
                  </a:lnTo>
                  <a:lnTo>
                    <a:pt x="366510" y="388776"/>
                  </a:lnTo>
                  <a:lnTo>
                    <a:pt x="178150" y="388776"/>
                  </a:lnTo>
                  <a:lnTo>
                    <a:pt x="178150" y="1889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2" name="object 17"/>
            <p:cNvSpPr>
              <a:spLocks/>
            </p:cNvSpPr>
            <p:nvPr/>
          </p:nvSpPr>
          <p:spPr bwMode="auto">
            <a:xfrm>
              <a:off x="2225366" y="1408700"/>
              <a:ext cx="534670" cy="567055"/>
            </a:xfrm>
            <a:custGeom>
              <a:avLst/>
              <a:gdLst>
                <a:gd name="T0" fmla="*/ 0 w 534669"/>
                <a:gd name="T1" fmla="*/ 566928 h 567055"/>
                <a:gd name="T2" fmla="*/ 0 w 534669"/>
                <a:gd name="T3" fmla="*/ 0 h 567055"/>
                <a:gd name="T4" fmla="*/ 178151 w 534669"/>
                <a:gd name="T5" fmla="*/ 188974 h 567055"/>
                <a:gd name="T6" fmla="*/ 178151 w 534669"/>
                <a:gd name="T7" fmla="*/ 388776 h 567055"/>
                <a:gd name="T8" fmla="*/ 366512 w 534669"/>
                <a:gd name="T9" fmla="*/ 388776 h 567055"/>
                <a:gd name="T10" fmla="*/ 534461 w 534669"/>
                <a:gd name="T11" fmla="*/ 566928 h 567055"/>
                <a:gd name="T12" fmla="*/ 0 w 534669"/>
                <a:gd name="T13" fmla="*/ 566928 h 567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4669" h="567055">
                  <a:moveTo>
                    <a:pt x="0" y="566928"/>
                  </a:moveTo>
                  <a:lnTo>
                    <a:pt x="0" y="0"/>
                  </a:lnTo>
                  <a:lnTo>
                    <a:pt x="178151" y="188974"/>
                  </a:lnTo>
                  <a:lnTo>
                    <a:pt x="178151" y="388776"/>
                  </a:lnTo>
                  <a:lnTo>
                    <a:pt x="366511" y="388776"/>
                  </a:lnTo>
                  <a:lnTo>
                    <a:pt x="534460" y="566928"/>
                  </a:lnTo>
                  <a:lnTo>
                    <a:pt x="0" y="566928"/>
                  </a:lnTo>
                  <a:close/>
                </a:path>
              </a:pathLst>
            </a:custGeom>
            <a:grpFill/>
            <a:ln w="12700">
              <a:solidFill>
                <a:srgbClr val="5B9BD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3" name="object 18"/>
          <p:cNvGrpSpPr>
            <a:grpSpLocks/>
          </p:cNvGrpSpPr>
          <p:nvPr/>
        </p:nvGrpSpPr>
        <p:grpSpPr bwMode="auto">
          <a:xfrm>
            <a:off x="11310974" y="1785926"/>
            <a:ext cx="547687" cy="581025"/>
            <a:chOff x="9808535" y="392386"/>
            <a:chExt cx="547370" cy="579755"/>
          </a:xfrm>
          <a:solidFill>
            <a:srgbClr val="0070C0"/>
          </a:solidFill>
        </p:grpSpPr>
        <p:sp>
          <p:nvSpPr>
            <p:cNvPr id="24" name="object 19"/>
            <p:cNvSpPr>
              <a:spLocks/>
            </p:cNvSpPr>
            <p:nvPr/>
          </p:nvSpPr>
          <p:spPr bwMode="auto">
            <a:xfrm>
              <a:off x="9814886" y="398736"/>
              <a:ext cx="534670" cy="567055"/>
            </a:xfrm>
            <a:custGeom>
              <a:avLst/>
              <a:gdLst>
                <a:gd name="T0" fmla="*/ 534459 w 534670"/>
                <a:gd name="T1" fmla="*/ 0 h 567055"/>
                <a:gd name="T2" fmla="*/ 0 w 534670"/>
                <a:gd name="T3" fmla="*/ 0 h 567055"/>
                <a:gd name="T4" fmla="*/ 167948 w 534670"/>
                <a:gd name="T5" fmla="*/ 178151 h 567055"/>
                <a:gd name="T6" fmla="*/ 356308 w 534670"/>
                <a:gd name="T7" fmla="*/ 178151 h 567055"/>
                <a:gd name="T8" fmla="*/ 356308 w 534670"/>
                <a:gd name="T9" fmla="*/ 377954 h 567055"/>
                <a:gd name="T10" fmla="*/ 534459 w 534670"/>
                <a:gd name="T11" fmla="*/ 566928 h 567055"/>
                <a:gd name="T12" fmla="*/ 534459 w 534670"/>
                <a:gd name="T13" fmla="*/ 0 h 567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4670" h="567055">
                  <a:moveTo>
                    <a:pt x="534459" y="0"/>
                  </a:moveTo>
                  <a:lnTo>
                    <a:pt x="0" y="0"/>
                  </a:lnTo>
                  <a:lnTo>
                    <a:pt x="167948" y="178151"/>
                  </a:lnTo>
                  <a:lnTo>
                    <a:pt x="356308" y="178151"/>
                  </a:lnTo>
                  <a:lnTo>
                    <a:pt x="356308" y="377954"/>
                  </a:lnTo>
                  <a:lnTo>
                    <a:pt x="534459" y="566928"/>
                  </a:lnTo>
                  <a:lnTo>
                    <a:pt x="5344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5" name="object 20"/>
            <p:cNvSpPr>
              <a:spLocks/>
            </p:cNvSpPr>
            <p:nvPr/>
          </p:nvSpPr>
          <p:spPr bwMode="auto">
            <a:xfrm>
              <a:off x="9814885" y="398736"/>
              <a:ext cx="534670" cy="567055"/>
            </a:xfrm>
            <a:custGeom>
              <a:avLst/>
              <a:gdLst>
                <a:gd name="T0" fmla="*/ 534460 w 534670"/>
                <a:gd name="T1" fmla="*/ 0 h 567055"/>
                <a:gd name="T2" fmla="*/ 534460 w 534670"/>
                <a:gd name="T3" fmla="*/ 566928 h 567055"/>
                <a:gd name="T4" fmla="*/ 356308 w 534670"/>
                <a:gd name="T5" fmla="*/ 377953 h 567055"/>
                <a:gd name="T6" fmla="*/ 356308 w 534670"/>
                <a:gd name="T7" fmla="*/ 178151 h 567055"/>
                <a:gd name="T8" fmla="*/ 167948 w 534670"/>
                <a:gd name="T9" fmla="*/ 178151 h 567055"/>
                <a:gd name="T10" fmla="*/ 0 w 534670"/>
                <a:gd name="T11" fmla="*/ 0 h 567055"/>
                <a:gd name="T12" fmla="*/ 534460 w 534670"/>
                <a:gd name="T13" fmla="*/ 0 h 567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4670" h="567055">
                  <a:moveTo>
                    <a:pt x="534460" y="0"/>
                  </a:moveTo>
                  <a:lnTo>
                    <a:pt x="534460" y="566928"/>
                  </a:lnTo>
                  <a:lnTo>
                    <a:pt x="356308" y="377953"/>
                  </a:lnTo>
                  <a:lnTo>
                    <a:pt x="356308" y="178151"/>
                  </a:lnTo>
                  <a:lnTo>
                    <a:pt x="167948" y="178151"/>
                  </a:lnTo>
                  <a:lnTo>
                    <a:pt x="0" y="0"/>
                  </a:lnTo>
                  <a:lnTo>
                    <a:pt x="534460" y="0"/>
                  </a:lnTo>
                  <a:close/>
                </a:path>
              </a:pathLst>
            </a:custGeom>
            <a:grpFill/>
            <a:ln w="12700">
              <a:solidFill>
                <a:srgbClr val="5B9BD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26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  <p:sp>
        <p:nvSpPr>
          <p:cNvPr id="27" name="object 7"/>
          <p:cNvSpPr/>
          <p:nvPr/>
        </p:nvSpPr>
        <p:spPr>
          <a:xfrm flipV="1">
            <a:off x="452398" y="1357298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523836" y="357166"/>
            <a:ext cx="10972800" cy="72546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КАЧЕСТВО ПИТЬЕВОЙ ВОДЫ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МИКРОБИОЛОГИЧЕСКИМ ПОКАЗАТЕЛЯМ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2022 – 2024 г.г.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47200" y="6381750"/>
            <a:ext cx="2844800" cy="476250"/>
          </a:xfrm>
        </p:spPr>
        <p:txBody>
          <a:bodyPr/>
          <a:lstStyle/>
          <a:p>
            <a:pPr>
              <a:defRPr/>
            </a:pPr>
            <a:fld id="{DD7B6D3B-C6F3-4B91-A676-6999AFAF59C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0381" y="1714488"/>
            <a:ext cx="5381620" cy="4093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Питьевая вода не соответствовала 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требованиям безопасности:</a:t>
            </a:r>
          </a:p>
          <a:p>
            <a:pPr algn="ctr">
              <a:defRPr/>
            </a:pPr>
            <a:endParaRPr lang="ru-RU" sz="2000" b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16 пробах в лагерях с дневным пребыванием г. Архангельска, Вельского, </a:t>
            </a:r>
            <a:r>
              <a:rPr lang="ru-RU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Устьянского</a:t>
            </a: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Шенкурского районов;</a:t>
            </a:r>
          </a:p>
          <a:p>
            <a:pPr lvl="0"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 2 пробах в загородном лагере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ЗСДОЛ «Северный Артек» Холмогорского района;</a:t>
            </a:r>
            <a:endParaRPr lang="ru-RU" sz="2000" b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 одной пробе в палаточном лагере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«Заря»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Коношского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000" b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077" name="TextBox 15"/>
          <p:cNvSpPr txBox="1">
            <a:spLocks noChangeArrowheads="1"/>
          </p:cNvSpPr>
          <p:nvPr/>
        </p:nvSpPr>
        <p:spPr bwMode="auto">
          <a:xfrm>
            <a:off x="380960" y="1785926"/>
            <a:ext cx="5422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Удельный вес проб питьевой воды,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соответствующих гигиеническим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нормативам  по санитарно-химическим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показателям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23836" y="2714620"/>
          <a:ext cx="5857916" cy="3495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object 9"/>
          <p:cNvGrpSpPr>
            <a:grpSpLocks/>
          </p:cNvGrpSpPr>
          <p:nvPr/>
        </p:nvGrpSpPr>
        <p:grpSpPr bwMode="auto">
          <a:xfrm>
            <a:off x="6667504" y="1643050"/>
            <a:ext cx="579438" cy="547688"/>
            <a:chOff x="2186547" y="353395"/>
            <a:chExt cx="579755" cy="547370"/>
          </a:xfrm>
          <a:solidFill>
            <a:srgbClr val="0070C0"/>
          </a:solidFill>
        </p:grpSpPr>
        <p:sp>
          <p:nvSpPr>
            <p:cNvPr id="13" name="object 10"/>
            <p:cNvSpPr>
              <a:spLocks/>
            </p:cNvSpPr>
            <p:nvPr/>
          </p:nvSpPr>
          <p:spPr bwMode="auto">
            <a:xfrm>
              <a:off x="2192897" y="359745"/>
              <a:ext cx="567055" cy="534670"/>
            </a:xfrm>
            <a:custGeom>
              <a:avLst/>
              <a:gdLst>
                <a:gd name="T0" fmla="*/ 566928 w 567055"/>
                <a:gd name="T1" fmla="*/ 0 h 534669"/>
                <a:gd name="T2" fmla="*/ 0 w 567055"/>
                <a:gd name="T3" fmla="*/ 0 h 534669"/>
                <a:gd name="T4" fmla="*/ 0 w 567055"/>
                <a:gd name="T5" fmla="*/ 534460 h 534669"/>
                <a:gd name="T6" fmla="*/ 178151 w 567055"/>
                <a:gd name="T7" fmla="*/ 366511 h 534669"/>
                <a:gd name="T8" fmla="*/ 178151 w 567055"/>
                <a:gd name="T9" fmla="*/ 178151 h 534669"/>
                <a:gd name="T10" fmla="*/ 377954 w 567055"/>
                <a:gd name="T11" fmla="*/ 178151 h 534669"/>
                <a:gd name="T12" fmla="*/ 566928 w 567055"/>
                <a:gd name="T13" fmla="*/ 0 h 5346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7055" h="534669">
                  <a:moveTo>
                    <a:pt x="566928" y="0"/>
                  </a:moveTo>
                  <a:lnTo>
                    <a:pt x="0" y="0"/>
                  </a:lnTo>
                  <a:lnTo>
                    <a:pt x="0" y="534459"/>
                  </a:lnTo>
                  <a:lnTo>
                    <a:pt x="178151" y="366510"/>
                  </a:lnTo>
                  <a:lnTo>
                    <a:pt x="178151" y="178151"/>
                  </a:lnTo>
                  <a:lnTo>
                    <a:pt x="377954" y="178151"/>
                  </a:lnTo>
                  <a:lnTo>
                    <a:pt x="5669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" name="object 11"/>
            <p:cNvSpPr>
              <a:spLocks/>
            </p:cNvSpPr>
            <p:nvPr/>
          </p:nvSpPr>
          <p:spPr bwMode="auto">
            <a:xfrm>
              <a:off x="2192897" y="359745"/>
              <a:ext cx="567055" cy="534670"/>
            </a:xfrm>
            <a:custGeom>
              <a:avLst/>
              <a:gdLst>
                <a:gd name="T0" fmla="*/ 0 w 567055"/>
                <a:gd name="T1" fmla="*/ 0 h 534669"/>
                <a:gd name="T2" fmla="*/ 566928 w 567055"/>
                <a:gd name="T3" fmla="*/ 0 h 534669"/>
                <a:gd name="T4" fmla="*/ 377953 w 567055"/>
                <a:gd name="T5" fmla="*/ 178151 h 534669"/>
                <a:gd name="T6" fmla="*/ 178151 w 567055"/>
                <a:gd name="T7" fmla="*/ 178151 h 534669"/>
                <a:gd name="T8" fmla="*/ 178151 w 567055"/>
                <a:gd name="T9" fmla="*/ 366512 h 534669"/>
                <a:gd name="T10" fmla="*/ 0 w 567055"/>
                <a:gd name="T11" fmla="*/ 534461 h 534669"/>
                <a:gd name="T12" fmla="*/ 0 w 567055"/>
                <a:gd name="T13" fmla="*/ 0 h 5346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7055" h="534669">
                  <a:moveTo>
                    <a:pt x="0" y="0"/>
                  </a:moveTo>
                  <a:lnTo>
                    <a:pt x="566928" y="0"/>
                  </a:lnTo>
                  <a:lnTo>
                    <a:pt x="377953" y="178151"/>
                  </a:lnTo>
                  <a:lnTo>
                    <a:pt x="178151" y="178151"/>
                  </a:lnTo>
                  <a:lnTo>
                    <a:pt x="178151" y="366511"/>
                  </a:lnTo>
                  <a:lnTo>
                    <a:pt x="0" y="53446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5B9BD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6" name="object 12"/>
          <p:cNvGrpSpPr>
            <a:grpSpLocks/>
          </p:cNvGrpSpPr>
          <p:nvPr/>
        </p:nvGrpSpPr>
        <p:grpSpPr bwMode="auto">
          <a:xfrm>
            <a:off x="11382412" y="5643578"/>
            <a:ext cx="579437" cy="547688"/>
            <a:chOff x="9776067" y="1532844"/>
            <a:chExt cx="579755" cy="547370"/>
          </a:xfrm>
          <a:solidFill>
            <a:srgbClr val="0070C0"/>
          </a:solidFill>
        </p:grpSpPr>
        <p:sp>
          <p:nvSpPr>
            <p:cNvPr id="17" name="object 13"/>
            <p:cNvSpPr>
              <a:spLocks/>
            </p:cNvSpPr>
            <p:nvPr/>
          </p:nvSpPr>
          <p:spPr bwMode="auto">
            <a:xfrm>
              <a:off x="9782417" y="1539195"/>
              <a:ext cx="567055" cy="534670"/>
            </a:xfrm>
            <a:custGeom>
              <a:avLst/>
              <a:gdLst>
                <a:gd name="T0" fmla="*/ 566928 w 567054"/>
                <a:gd name="T1" fmla="*/ 0 h 534669"/>
                <a:gd name="T2" fmla="*/ 388778 w 567054"/>
                <a:gd name="T3" fmla="*/ 167948 h 534669"/>
                <a:gd name="T4" fmla="*/ 388778 w 567054"/>
                <a:gd name="T5" fmla="*/ 356308 h 534669"/>
                <a:gd name="T6" fmla="*/ 188974 w 567054"/>
                <a:gd name="T7" fmla="*/ 356308 h 534669"/>
                <a:gd name="T8" fmla="*/ 0 w 567054"/>
                <a:gd name="T9" fmla="*/ 534460 h 534669"/>
                <a:gd name="T10" fmla="*/ 566928 w 567054"/>
                <a:gd name="T11" fmla="*/ 534460 h 534669"/>
                <a:gd name="T12" fmla="*/ 566928 w 567054"/>
                <a:gd name="T13" fmla="*/ 0 h 5346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7054" h="534669">
                  <a:moveTo>
                    <a:pt x="566927" y="0"/>
                  </a:moveTo>
                  <a:lnTo>
                    <a:pt x="388777" y="167948"/>
                  </a:lnTo>
                  <a:lnTo>
                    <a:pt x="388777" y="356307"/>
                  </a:lnTo>
                  <a:lnTo>
                    <a:pt x="188974" y="356307"/>
                  </a:lnTo>
                  <a:lnTo>
                    <a:pt x="0" y="534459"/>
                  </a:lnTo>
                  <a:lnTo>
                    <a:pt x="566927" y="534459"/>
                  </a:lnTo>
                  <a:lnTo>
                    <a:pt x="56692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8" name="object 14"/>
            <p:cNvSpPr>
              <a:spLocks/>
            </p:cNvSpPr>
            <p:nvPr/>
          </p:nvSpPr>
          <p:spPr bwMode="auto">
            <a:xfrm>
              <a:off x="9782417" y="1539194"/>
              <a:ext cx="567055" cy="534670"/>
            </a:xfrm>
            <a:custGeom>
              <a:avLst/>
              <a:gdLst>
                <a:gd name="T0" fmla="*/ 566929 w 567054"/>
                <a:gd name="T1" fmla="*/ 534461 h 534669"/>
                <a:gd name="T2" fmla="*/ 0 w 567054"/>
                <a:gd name="T3" fmla="*/ 534461 h 534669"/>
                <a:gd name="T4" fmla="*/ 188974 w 567054"/>
                <a:gd name="T5" fmla="*/ 356309 h 534669"/>
                <a:gd name="T6" fmla="*/ 388777 w 567054"/>
                <a:gd name="T7" fmla="*/ 356309 h 534669"/>
                <a:gd name="T8" fmla="*/ 388777 w 567054"/>
                <a:gd name="T9" fmla="*/ 167948 h 534669"/>
                <a:gd name="T10" fmla="*/ 566929 w 567054"/>
                <a:gd name="T11" fmla="*/ 0 h 534669"/>
                <a:gd name="T12" fmla="*/ 566929 w 567054"/>
                <a:gd name="T13" fmla="*/ 534461 h 5346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7054" h="534669">
                  <a:moveTo>
                    <a:pt x="566928" y="534460"/>
                  </a:moveTo>
                  <a:lnTo>
                    <a:pt x="0" y="534460"/>
                  </a:lnTo>
                  <a:lnTo>
                    <a:pt x="188974" y="356308"/>
                  </a:lnTo>
                  <a:lnTo>
                    <a:pt x="388776" y="356308"/>
                  </a:lnTo>
                  <a:lnTo>
                    <a:pt x="388776" y="167948"/>
                  </a:lnTo>
                  <a:lnTo>
                    <a:pt x="566928" y="0"/>
                  </a:lnTo>
                  <a:lnTo>
                    <a:pt x="566928" y="534460"/>
                  </a:lnTo>
                  <a:close/>
                </a:path>
              </a:pathLst>
            </a:custGeom>
            <a:grpFill/>
            <a:ln w="12700">
              <a:solidFill>
                <a:srgbClr val="5B9BD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9" name="object 15"/>
          <p:cNvGrpSpPr>
            <a:grpSpLocks/>
          </p:cNvGrpSpPr>
          <p:nvPr/>
        </p:nvGrpSpPr>
        <p:grpSpPr bwMode="auto">
          <a:xfrm>
            <a:off x="6667504" y="5643578"/>
            <a:ext cx="546100" cy="579438"/>
            <a:chOff x="2219016" y="1402350"/>
            <a:chExt cx="547370" cy="579755"/>
          </a:xfrm>
          <a:solidFill>
            <a:srgbClr val="0070C0"/>
          </a:solidFill>
        </p:grpSpPr>
        <p:sp>
          <p:nvSpPr>
            <p:cNvPr id="20" name="object 16"/>
            <p:cNvSpPr>
              <a:spLocks/>
            </p:cNvSpPr>
            <p:nvPr/>
          </p:nvSpPr>
          <p:spPr bwMode="auto">
            <a:xfrm>
              <a:off x="2225366" y="1408700"/>
              <a:ext cx="534670" cy="567055"/>
            </a:xfrm>
            <a:custGeom>
              <a:avLst/>
              <a:gdLst>
                <a:gd name="T0" fmla="*/ 0 w 534669"/>
                <a:gd name="T1" fmla="*/ 0 h 567055"/>
                <a:gd name="T2" fmla="*/ 0 w 534669"/>
                <a:gd name="T3" fmla="*/ 566928 h 567055"/>
                <a:gd name="T4" fmla="*/ 534460 w 534669"/>
                <a:gd name="T5" fmla="*/ 566928 h 567055"/>
                <a:gd name="T6" fmla="*/ 366511 w 534669"/>
                <a:gd name="T7" fmla="*/ 388776 h 567055"/>
                <a:gd name="T8" fmla="*/ 178150 w 534669"/>
                <a:gd name="T9" fmla="*/ 388776 h 567055"/>
                <a:gd name="T10" fmla="*/ 178150 w 534669"/>
                <a:gd name="T11" fmla="*/ 188973 h 567055"/>
                <a:gd name="T12" fmla="*/ 0 w 534669"/>
                <a:gd name="T13" fmla="*/ 0 h 567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4669" h="567055">
                  <a:moveTo>
                    <a:pt x="0" y="0"/>
                  </a:moveTo>
                  <a:lnTo>
                    <a:pt x="0" y="566928"/>
                  </a:lnTo>
                  <a:lnTo>
                    <a:pt x="534459" y="566928"/>
                  </a:lnTo>
                  <a:lnTo>
                    <a:pt x="366510" y="388776"/>
                  </a:lnTo>
                  <a:lnTo>
                    <a:pt x="178150" y="388776"/>
                  </a:lnTo>
                  <a:lnTo>
                    <a:pt x="178150" y="1889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" name="object 17"/>
            <p:cNvSpPr>
              <a:spLocks/>
            </p:cNvSpPr>
            <p:nvPr/>
          </p:nvSpPr>
          <p:spPr bwMode="auto">
            <a:xfrm>
              <a:off x="2225366" y="1408700"/>
              <a:ext cx="534670" cy="567055"/>
            </a:xfrm>
            <a:custGeom>
              <a:avLst/>
              <a:gdLst>
                <a:gd name="T0" fmla="*/ 0 w 534669"/>
                <a:gd name="T1" fmla="*/ 566928 h 567055"/>
                <a:gd name="T2" fmla="*/ 0 w 534669"/>
                <a:gd name="T3" fmla="*/ 0 h 567055"/>
                <a:gd name="T4" fmla="*/ 178151 w 534669"/>
                <a:gd name="T5" fmla="*/ 188974 h 567055"/>
                <a:gd name="T6" fmla="*/ 178151 w 534669"/>
                <a:gd name="T7" fmla="*/ 388776 h 567055"/>
                <a:gd name="T8" fmla="*/ 366512 w 534669"/>
                <a:gd name="T9" fmla="*/ 388776 h 567055"/>
                <a:gd name="T10" fmla="*/ 534461 w 534669"/>
                <a:gd name="T11" fmla="*/ 566928 h 567055"/>
                <a:gd name="T12" fmla="*/ 0 w 534669"/>
                <a:gd name="T13" fmla="*/ 566928 h 567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4669" h="567055">
                  <a:moveTo>
                    <a:pt x="0" y="566928"/>
                  </a:moveTo>
                  <a:lnTo>
                    <a:pt x="0" y="0"/>
                  </a:lnTo>
                  <a:lnTo>
                    <a:pt x="178151" y="188974"/>
                  </a:lnTo>
                  <a:lnTo>
                    <a:pt x="178151" y="388776"/>
                  </a:lnTo>
                  <a:lnTo>
                    <a:pt x="366511" y="388776"/>
                  </a:lnTo>
                  <a:lnTo>
                    <a:pt x="534460" y="566928"/>
                  </a:lnTo>
                  <a:lnTo>
                    <a:pt x="0" y="566928"/>
                  </a:lnTo>
                  <a:close/>
                </a:path>
              </a:pathLst>
            </a:custGeom>
            <a:grpFill/>
            <a:ln w="12700">
              <a:solidFill>
                <a:srgbClr val="5B9BD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22" name="object 18"/>
          <p:cNvGrpSpPr>
            <a:grpSpLocks/>
          </p:cNvGrpSpPr>
          <p:nvPr/>
        </p:nvGrpSpPr>
        <p:grpSpPr bwMode="auto">
          <a:xfrm>
            <a:off x="11382412" y="1714488"/>
            <a:ext cx="547687" cy="581025"/>
            <a:chOff x="9808535" y="392386"/>
            <a:chExt cx="547370" cy="579755"/>
          </a:xfrm>
          <a:solidFill>
            <a:srgbClr val="0070C0"/>
          </a:solidFill>
        </p:grpSpPr>
        <p:sp>
          <p:nvSpPr>
            <p:cNvPr id="23" name="object 19"/>
            <p:cNvSpPr>
              <a:spLocks/>
            </p:cNvSpPr>
            <p:nvPr/>
          </p:nvSpPr>
          <p:spPr bwMode="auto">
            <a:xfrm>
              <a:off x="9814886" y="398736"/>
              <a:ext cx="534670" cy="567055"/>
            </a:xfrm>
            <a:custGeom>
              <a:avLst/>
              <a:gdLst>
                <a:gd name="T0" fmla="*/ 534459 w 534670"/>
                <a:gd name="T1" fmla="*/ 0 h 567055"/>
                <a:gd name="T2" fmla="*/ 0 w 534670"/>
                <a:gd name="T3" fmla="*/ 0 h 567055"/>
                <a:gd name="T4" fmla="*/ 167948 w 534670"/>
                <a:gd name="T5" fmla="*/ 178151 h 567055"/>
                <a:gd name="T6" fmla="*/ 356308 w 534670"/>
                <a:gd name="T7" fmla="*/ 178151 h 567055"/>
                <a:gd name="T8" fmla="*/ 356308 w 534670"/>
                <a:gd name="T9" fmla="*/ 377954 h 567055"/>
                <a:gd name="T10" fmla="*/ 534459 w 534670"/>
                <a:gd name="T11" fmla="*/ 566928 h 567055"/>
                <a:gd name="T12" fmla="*/ 534459 w 534670"/>
                <a:gd name="T13" fmla="*/ 0 h 567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4670" h="567055">
                  <a:moveTo>
                    <a:pt x="534459" y="0"/>
                  </a:moveTo>
                  <a:lnTo>
                    <a:pt x="0" y="0"/>
                  </a:lnTo>
                  <a:lnTo>
                    <a:pt x="167948" y="178151"/>
                  </a:lnTo>
                  <a:lnTo>
                    <a:pt x="356308" y="178151"/>
                  </a:lnTo>
                  <a:lnTo>
                    <a:pt x="356308" y="377954"/>
                  </a:lnTo>
                  <a:lnTo>
                    <a:pt x="534459" y="566928"/>
                  </a:lnTo>
                  <a:lnTo>
                    <a:pt x="5344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4" name="object 20"/>
            <p:cNvSpPr>
              <a:spLocks/>
            </p:cNvSpPr>
            <p:nvPr/>
          </p:nvSpPr>
          <p:spPr bwMode="auto">
            <a:xfrm>
              <a:off x="9814885" y="398736"/>
              <a:ext cx="534670" cy="567055"/>
            </a:xfrm>
            <a:custGeom>
              <a:avLst/>
              <a:gdLst>
                <a:gd name="T0" fmla="*/ 534460 w 534670"/>
                <a:gd name="T1" fmla="*/ 0 h 567055"/>
                <a:gd name="T2" fmla="*/ 534460 w 534670"/>
                <a:gd name="T3" fmla="*/ 566928 h 567055"/>
                <a:gd name="T4" fmla="*/ 356308 w 534670"/>
                <a:gd name="T5" fmla="*/ 377953 h 567055"/>
                <a:gd name="T6" fmla="*/ 356308 w 534670"/>
                <a:gd name="T7" fmla="*/ 178151 h 567055"/>
                <a:gd name="T8" fmla="*/ 167948 w 534670"/>
                <a:gd name="T9" fmla="*/ 178151 h 567055"/>
                <a:gd name="T10" fmla="*/ 0 w 534670"/>
                <a:gd name="T11" fmla="*/ 0 h 567055"/>
                <a:gd name="T12" fmla="*/ 534460 w 534670"/>
                <a:gd name="T13" fmla="*/ 0 h 567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4670" h="567055">
                  <a:moveTo>
                    <a:pt x="534460" y="0"/>
                  </a:moveTo>
                  <a:lnTo>
                    <a:pt x="534460" y="566928"/>
                  </a:lnTo>
                  <a:lnTo>
                    <a:pt x="356308" y="377953"/>
                  </a:lnTo>
                  <a:lnTo>
                    <a:pt x="356308" y="178151"/>
                  </a:lnTo>
                  <a:lnTo>
                    <a:pt x="167948" y="178151"/>
                  </a:lnTo>
                  <a:lnTo>
                    <a:pt x="0" y="0"/>
                  </a:lnTo>
                  <a:lnTo>
                    <a:pt x="534460" y="0"/>
                  </a:lnTo>
                  <a:close/>
                </a:path>
              </a:pathLst>
            </a:custGeom>
            <a:grpFill/>
            <a:ln w="12700">
              <a:solidFill>
                <a:srgbClr val="5B9BD5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2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74820" y="0"/>
            <a:ext cx="817180" cy="914031"/>
          </a:xfrm>
          <a:prstGeom prst="rect">
            <a:avLst/>
          </a:prstGeom>
        </p:spPr>
      </p:pic>
      <p:sp>
        <p:nvSpPr>
          <p:cNvPr id="26" name="object 7"/>
          <p:cNvSpPr/>
          <p:nvPr/>
        </p:nvSpPr>
        <p:spPr>
          <a:xfrm flipV="1">
            <a:off x="452398" y="1357298"/>
            <a:ext cx="11430080" cy="142875"/>
          </a:xfrm>
          <a:custGeom>
            <a:avLst/>
            <a:gdLst/>
            <a:ahLst/>
            <a:cxnLst/>
            <a:rect l="l" t="t" r="r" b="b"/>
            <a:pathLst>
              <a:path w="10131425">
                <a:moveTo>
                  <a:pt x="0" y="0"/>
                </a:moveTo>
                <a:lnTo>
                  <a:pt x="10131045" y="1"/>
                </a:lnTo>
              </a:path>
            </a:pathLst>
          </a:custGeom>
          <a:ln w="38100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523836" y="357166"/>
            <a:ext cx="10972800" cy="72546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КАЧЕСТВО ПИТЬЕВОЙ ВОДЫ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САНИТАРНО-ХИМИЧЕСКИМ ПОКАЗАТЕЛЯМ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2022 – 2024 г.г.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26205</TotalTime>
  <Words>6146</Words>
  <Application>Microsoft Office PowerPoint</Application>
  <PresentationFormat>Произвольный</PresentationFormat>
  <Paragraphs>556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          ДИНАМИКА  ЛЕТНИХ ОЗДОРОВИТЕЛЬНЫХ ОРГАНИЗАЦИЙ</vt:lpstr>
      <vt:lpstr>          ДИНАМИКА  ОБЩЕГО ЧИСЛА ОТДОХНУВШИХ ДЕТЕЙ </vt:lpstr>
      <vt:lpstr>         НЕЦЕНТРАЛИЗОВАННОЕ  ВОДОСНАБЖЕНИЕ В        ЛЕТНИХ ОЗДОРОВИТЕЛЬНЫХ УЧРЕЖДЕНИЯХ</vt:lpstr>
      <vt:lpstr>       НЕЦЕНТРАЛИЗОВАННОЕ ВОДООТВЕДЕНИЕ В        ЛЕТНИХ ОЗДОРОВИТЕЛЬНЫХ УЧРЕЖДЕНИЯХ </vt:lpstr>
      <vt:lpstr>                 НЕЦЕНТРАЛИЗОВАННОЕ ОТОПЛЕНИЕ В        ЛЕТНИХ ОЗДОРОВИТЕЛЬНЫХ УЧРЕЖДЕНЯХ </vt:lpstr>
      <vt:lpstr>                ИНДИКАТИВНЫЕ ПОКАЗАТЕЛИ, ХАРАКТЕРИЗУЮЩИЕ  САНИТАРНО-ЭПИДЕМИОЛОГИЧЕСКОЕ БЛАГОПОЛУЧИЕ </vt:lpstr>
      <vt:lpstr>КАЧЕСТВО ПИТЬЕВОЙ ВОДЫ  ПО МИКРОБИОЛОГИЧЕСКИМ ПОКАЗАТЕЛЯМ  ЗА 2022 – 2024 г.г.</vt:lpstr>
      <vt:lpstr>КАЧЕСТВО ПИТЬЕВОЙ ВОДЫ  ПО САНИТАРНО-ХИМИЧЕСКИМ ПОКАЗАТЕЛЯМ  ЗА 2022 – 2024 г.г.</vt:lpstr>
      <vt:lpstr>                                 КАЧЕСТВО ГОТОВЫХ БЛЮД ПО ТРЕБОВАНИЯМ  МИКРОБИОЛОГИЧЕСКОЙ БЕЗОПАСНОСТИ ЗА 2022 – 2024 г.г.</vt:lpstr>
      <vt:lpstr>САНИТАРНО-ГИГИЕНИЧЕСКИЙ РЕЖИМ  ЗА 2022 – 2024 г.г.</vt:lpstr>
      <vt:lpstr>СВЕДЕНИЯ О КОНТРОЛЬНО-НАДЗОРНЫХ  И ПРОФИЛАКТИЧЕСКИХ МЕРОПРИЯТИЯХ В 2023 - 2024 г.г.</vt:lpstr>
      <vt:lpstr>КОНТРОЛЬ ВЫПОЛНЕНИЯ ПРЕДПИСАНИЙ</vt:lpstr>
      <vt:lpstr> ТИПОВЫЕ НАРУШЕНИЯ ПРИ ПРОВЕДЕНИИ  ПРОВЕРОК ЛЕТНИХ ОЗДОРОВИТЕЛЬНЫХ УЧРЕЖДЕНИЙ</vt:lpstr>
      <vt:lpstr>ТИПОВЫЕ НАРУШЕНИЯ ПРИ ОРГАНИЗАЦИИ ПИТАНИЯ</vt:lpstr>
      <vt:lpstr>ВЫПОЛНЕНИЕ СРЕДНЕСУТОЧНОГО НАБОРА ПИЩЕВЫХ ПРОДУКТОВ В ЗАГОРОДНЫХ  ЛАГЕРЯХ, %</vt:lpstr>
      <vt:lpstr>АКАРИЦИДНЫЕ МЕРОПРИЯТИЯ</vt:lpstr>
      <vt:lpstr>ДЕРАТИЗАЦИОННЫЕ МЕРОПРИЯТИЯ</vt:lpstr>
      <vt:lpstr>ДЕРАТИЗАЦИОННЫЕ МЕРОПРИЯТИЯ</vt:lpstr>
      <vt:lpstr>Слайд 20</vt:lpstr>
      <vt:lpstr>Слайд 21</vt:lpstr>
      <vt:lpstr>Слайд 22</vt:lpstr>
      <vt:lpstr>Слайд 23</vt:lpstr>
      <vt:lpstr>Слайд 24</vt:lpstr>
      <vt:lpstr>САНИТАРНО - ЭПИДЕМИОЛОГИЧЕСКОЕ ЗАКЛЮЧЕНИЕ  НА ИСПОЛЬЗОВАНИЕ ВОДНОГО ОБЪЕКТА В ЦЕЛЯХ ПИТЬЕВОГО ВОДОСНАБЖЕНИЯ </vt:lpstr>
      <vt:lpstr>САНИТАРНО - ЭПИДЕМИОЛОГИЧЕСКИЕ ЗАКЛЮЧЕНИЕ НА ПРОЕКТ  ЗОНЫ САНИТАРНОЙ ОХРАНЫ ИСТОЧНИКОВ ВОДОСНАБЖЕНИЯ</vt:lpstr>
      <vt:lpstr>ПРЕДЛОЖЕНИЯ 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 Владимирович Ипатов</dc:creator>
  <cp:lastModifiedBy>tihonovaxa</cp:lastModifiedBy>
  <cp:revision>3212</cp:revision>
  <cp:lastPrinted>2020-02-19T10:09:31Z</cp:lastPrinted>
  <dcterms:created xsi:type="dcterms:W3CDTF">2015-10-16T12:24:30Z</dcterms:created>
  <dcterms:modified xsi:type="dcterms:W3CDTF">2024-09-13T12:51:51Z</dcterms:modified>
</cp:coreProperties>
</file>